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22"/>
  </p:notesMasterIdLst>
  <p:sldIdLst>
    <p:sldId id="287" r:id="rId2"/>
    <p:sldId id="262" r:id="rId3"/>
    <p:sldId id="351" r:id="rId4"/>
    <p:sldId id="344" r:id="rId5"/>
    <p:sldId id="352" r:id="rId6"/>
    <p:sldId id="337" r:id="rId7"/>
    <p:sldId id="289" r:id="rId8"/>
    <p:sldId id="339" r:id="rId9"/>
    <p:sldId id="283" r:id="rId10"/>
    <p:sldId id="290" r:id="rId11"/>
    <p:sldId id="353" r:id="rId12"/>
    <p:sldId id="322" r:id="rId13"/>
    <p:sldId id="328" r:id="rId14"/>
    <p:sldId id="348" r:id="rId15"/>
    <p:sldId id="349" r:id="rId16"/>
    <p:sldId id="331" r:id="rId17"/>
    <p:sldId id="293" r:id="rId18"/>
    <p:sldId id="350" r:id="rId19"/>
    <p:sldId id="330"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initials="П" lastIdx="1" clrIdx="0">
    <p:extLst>
      <p:ext uri="{19B8F6BF-5375-455C-9EA6-DF929625EA0E}">
        <p15:presenceInfo xmlns:p15="http://schemas.microsoft.com/office/powerpoint/2012/main"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5" autoAdjust="0"/>
    <p:restoredTop sz="94660"/>
  </p:normalViewPr>
  <p:slideViewPr>
    <p:cSldViewPr snapToGrid="0">
      <p:cViewPr varScale="1">
        <p:scale>
          <a:sx n="86" d="100"/>
          <a:sy n="86" d="100"/>
        </p:scale>
        <p:origin x="4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1044;&#1072;&#1085;&#1085;&#1099;&#1077;%20&#1089;%20&#1088;&#1072;&#1073;&#1086;&#1095;&#1077;&#1075;&#1086;%20&#1089;&#1090;&#1086;&#1083;&#1072;\&#1054;&#1090;&#1095;&#1077;&#1090;&#1099;%20&#1087;&#1086;%20&#1085;&#1072;&#1091;&#1082;&#1077;\2023\&#1054;&#1090;&#1095;&#1077;&#1090;,%202023\&#1055;&#1056;&#1086;&#1088;&#1077;&#1082;&#1090;&#1086;&#1088;&#1091;\&#1076;&#1080;&#1072;&#1075;&#1088;&#1072;&#1084;&#1084;&#107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1044;&#1072;&#1085;&#1085;&#1099;&#1077;%20&#1089;%20&#1088;&#1072;&#1073;&#1086;&#1095;&#1077;&#1075;&#1086;%20&#1089;&#1090;&#1086;&#1083;&#1072;\&#1054;&#1090;&#1095;&#1077;&#1090;&#1099;%20&#1087;&#1086;%20&#1085;&#1072;&#1091;&#1082;&#1077;\2023\&#1054;&#1090;&#1095;&#1077;&#1090;,%202023\&#1055;&#1056;&#1086;&#1088;&#1077;&#1082;&#1090;&#1086;&#1088;&#1091;\&#1076;&#1080;&#1072;&#1075;&#1088;&#1072;&#1084;&#1084;&#107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1200" dirty="0">
                <a:latin typeface="Times New Roman" panose="02020603050405020304" pitchFamily="18" charset="0"/>
                <a:cs typeface="Times New Roman" panose="02020603050405020304" pitchFamily="18" charset="0"/>
              </a:rPr>
              <a:t>2022-2023 </a:t>
            </a:r>
            <a:r>
              <a:rPr lang="ru-RU" sz="1200" dirty="0" err="1">
                <a:latin typeface="Times New Roman" panose="02020603050405020304" pitchFamily="18" charset="0"/>
                <a:cs typeface="Times New Roman" panose="02020603050405020304" pitchFamily="18" charset="0"/>
              </a:rPr>
              <a:t>жылғы</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көрсеткіштердің</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салыстырмалы</a:t>
            </a:r>
            <a:r>
              <a:rPr lang="ru-RU" sz="1200" baseline="0" dirty="0">
                <a:latin typeface="Times New Roman" panose="02020603050405020304" pitchFamily="18" charset="0"/>
                <a:cs typeface="Times New Roman" panose="02020603050405020304" pitchFamily="18" charset="0"/>
              </a:rPr>
              <a:t> </a:t>
            </a:r>
            <a:r>
              <a:rPr lang="ru-RU" sz="1200" baseline="0" dirty="0" err="1">
                <a:latin typeface="Times New Roman" panose="02020603050405020304" pitchFamily="18" charset="0"/>
                <a:cs typeface="Times New Roman" panose="02020603050405020304" pitchFamily="18" charset="0"/>
              </a:rPr>
              <a:t>динамикасы</a:t>
            </a:r>
            <a:endParaRPr lang="ru-RU" sz="1200" dirty="0">
              <a:latin typeface="Times New Roman" panose="02020603050405020304" pitchFamily="18" charset="0"/>
              <a:cs typeface="Times New Roman" panose="02020603050405020304" pitchFamily="18" charset="0"/>
            </a:endParaRPr>
          </a:p>
        </c:rich>
      </c:tx>
      <c:layout>
        <c:manualLayout>
          <c:xMode val="edge"/>
          <c:yMode val="edge"/>
          <c:x val="0.2345858138662458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Ғылым кандидаттары</c:v>
                </c:pt>
                <c:pt idx="1">
                  <c:v>Ғылым докторлары</c:v>
                </c:pt>
                <c:pt idx="2">
                  <c:v>PhD</c:v>
                </c:pt>
                <c:pt idx="3">
                  <c:v>Магистрлер</c:v>
                </c:pt>
              </c:strCache>
            </c:strRef>
          </c:cat>
          <c:val>
            <c:numRef>
              <c:f>Лист1!$B$2:$B$5</c:f>
              <c:numCache>
                <c:formatCode>General</c:formatCode>
                <c:ptCount val="4"/>
                <c:pt idx="0">
                  <c:v>70</c:v>
                </c:pt>
                <c:pt idx="1">
                  <c:v>16</c:v>
                </c:pt>
                <c:pt idx="2">
                  <c:v>26</c:v>
                </c:pt>
                <c:pt idx="3">
                  <c:v>232</c:v>
                </c:pt>
              </c:numCache>
            </c:numRef>
          </c:val>
          <c:extLst>
            <c:ext xmlns:c16="http://schemas.microsoft.com/office/drawing/2014/chart" uri="{C3380CC4-5D6E-409C-BE32-E72D297353CC}">
              <c16:uniqueId val="{00000000-FABE-4A11-88C5-EF6051C9229C}"/>
            </c:ext>
          </c:extLst>
        </c:ser>
        <c:ser>
          <c:idx val="1"/>
          <c:order val="1"/>
          <c:tx>
            <c:strRef>
              <c:f>Лист1!$C$1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Ғылым кандидаттары</c:v>
                </c:pt>
                <c:pt idx="1">
                  <c:v>Ғылым докторлары</c:v>
                </c:pt>
                <c:pt idx="2">
                  <c:v>PhD</c:v>
                </c:pt>
                <c:pt idx="3">
                  <c:v>Магистрлер</c:v>
                </c:pt>
              </c:strCache>
            </c:strRef>
          </c:cat>
          <c:val>
            <c:numRef>
              <c:f>Лист1!$C$2:$C$5</c:f>
              <c:numCache>
                <c:formatCode>General</c:formatCode>
                <c:ptCount val="4"/>
                <c:pt idx="0">
                  <c:v>86</c:v>
                </c:pt>
                <c:pt idx="1">
                  <c:v>15</c:v>
                </c:pt>
                <c:pt idx="2">
                  <c:v>31</c:v>
                </c:pt>
                <c:pt idx="3">
                  <c:v>199</c:v>
                </c:pt>
              </c:numCache>
            </c:numRef>
          </c:val>
          <c:extLst>
            <c:ext xmlns:c16="http://schemas.microsoft.com/office/drawing/2014/chart" uri="{C3380CC4-5D6E-409C-BE32-E72D297353CC}">
              <c16:uniqueId val="{00000001-FABE-4A11-88C5-EF6051C9229C}"/>
            </c:ext>
          </c:extLst>
        </c:ser>
        <c:ser>
          <c:idx val="2"/>
          <c:order val="2"/>
          <c:tx>
            <c:strRef>
              <c:f>Лист1!$D$1</c:f>
              <c:strCache>
                <c:ptCount val="1"/>
                <c:pt idx="0">
                  <c:v>Столбец1</c:v>
                </c:pt>
              </c:strCache>
            </c:strRef>
          </c:tx>
          <c:spPr>
            <a:solidFill>
              <a:schemeClr val="accent3"/>
            </a:solidFill>
            <a:ln>
              <a:noFill/>
            </a:ln>
            <a:effectLst/>
          </c:spPr>
          <c:invertIfNegative val="0"/>
          <c:cat>
            <c:strRef>
              <c:f>Лист1!$A$2:$A$5</c:f>
              <c:strCache>
                <c:ptCount val="4"/>
                <c:pt idx="0">
                  <c:v>Ғылым кандидаттары</c:v>
                </c:pt>
                <c:pt idx="1">
                  <c:v>Ғылым докторлары</c:v>
                </c:pt>
                <c:pt idx="2">
                  <c:v>PhD</c:v>
                </c:pt>
                <c:pt idx="3">
                  <c:v>Магистрлер</c:v>
                </c:pt>
              </c:strCache>
            </c:strRef>
          </c:cat>
          <c:val>
            <c:numRef>
              <c:f>Лист1!$D$2:$D$5</c:f>
              <c:numCache>
                <c:formatCode>General</c:formatCode>
                <c:ptCount val="4"/>
              </c:numCache>
            </c:numRef>
          </c:val>
          <c:extLst>
            <c:ext xmlns:c16="http://schemas.microsoft.com/office/drawing/2014/chart" uri="{C3380CC4-5D6E-409C-BE32-E72D297353CC}">
              <c16:uniqueId val="{00000002-FABE-4A11-88C5-EF6051C9229C}"/>
            </c:ext>
          </c:extLst>
        </c:ser>
        <c:dLbls>
          <c:showLegendKey val="0"/>
          <c:showVal val="0"/>
          <c:showCatName val="0"/>
          <c:showSerName val="0"/>
          <c:showPercent val="0"/>
          <c:showBubbleSize val="0"/>
        </c:dLbls>
        <c:gapWidth val="219"/>
        <c:overlap val="-27"/>
        <c:axId val="72482352"/>
        <c:axId val="72488912"/>
      </c:barChart>
      <c:catAx>
        <c:axId val="7248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72488912"/>
        <c:crosses val="autoZero"/>
        <c:auto val="1"/>
        <c:lblAlgn val="ctr"/>
        <c:lblOffset val="100"/>
        <c:noMultiLvlLbl val="0"/>
      </c:catAx>
      <c:valAx>
        <c:axId val="7248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72482352"/>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solidFill>
                <a:latin typeface="Times New Roman" panose="02020603050405020304" pitchFamily="18" charset="0"/>
                <a:ea typeface="+mn-ea"/>
                <a:cs typeface="Times New Roman" panose="02020603050405020304" pitchFamily="18" charset="0"/>
              </a:defRPr>
            </a:pPr>
            <a:r>
              <a:rPr lang="kk-KZ" sz="1400" dirty="0">
                <a:solidFill>
                  <a:schemeClr val="tx1"/>
                </a:solidFill>
                <a:latin typeface="Times New Roman" panose="02020603050405020304" pitchFamily="18" charset="0"/>
                <a:cs typeface="Times New Roman" panose="02020603050405020304" pitchFamily="18" charset="0"/>
              </a:rPr>
              <a:t>Интеллектуалдық меншік объектілері</a:t>
            </a:r>
            <a:endParaRPr lang="ru-RU" sz="1400"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4469405894735563"/>
          <c:y val="3.756924055407234E-2"/>
        </c:manualLayout>
      </c:layout>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5380381290956125E-2"/>
          <c:y val="0.18478396454094775"/>
          <c:w val="0.8830468923916962"/>
          <c:h val="0.68620809513596659"/>
        </c:manualLayout>
      </c:layout>
      <c:bar3DChart>
        <c:barDir val="col"/>
        <c:grouping val="clustered"/>
        <c:varyColors val="0"/>
        <c:ser>
          <c:idx val="0"/>
          <c:order val="0"/>
          <c:tx>
            <c:strRef>
              <c:f>Лист1!$B$1</c:f>
              <c:strCache>
                <c:ptCount val="1"/>
                <c:pt idx="0">
                  <c:v>2022</c:v>
                </c:pt>
              </c:strCache>
            </c:strRef>
          </c:tx>
          <c:spPr>
            <a:gradFill rotWithShape="1">
              <a:gsLst>
                <a:gs pos="0">
                  <a:schemeClr val="accent1">
                    <a:tint val="65000"/>
                    <a:lumMod val="110000"/>
                  </a:schemeClr>
                </a:gs>
                <a:gs pos="88000">
                  <a:schemeClr val="accent1">
                    <a:tint val="90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Лист1!$A$2:$A$5</c:f>
              <c:strCache>
                <c:ptCount val="2"/>
                <c:pt idx="0">
                  <c:v>Авторлық құқық</c:v>
                </c:pt>
                <c:pt idx="1">
                  <c:v>Патенттер</c:v>
                </c:pt>
              </c:strCache>
            </c:strRef>
          </c:cat>
          <c:val>
            <c:numRef>
              <c:f>Лист1!$B$2:$B$5</c:f>
              <c:numCache>
                <c:formatCode>General</c:formatCode>
                <c:ptCount val="4"/>
                <c:pt idx="0">
                  <c:v>19</c:v>
                </c:pt>
                <c:pt idx="1">
                  <c:v>1</c:v>
                </c:pt>
              </c:numCache>
            </c:numRef>
          </c:val>
          <c:extLst>
            <c:ext xmlns:c16="http://schemas.microsoft.com/office/drawing/2014/chart" uri="{C3380CC4-5D6E-409C-BE32-E72D297353CC}">
              <c16:uniqueId val="{00000000-D0EE-4DD3-92BD-24EA1E708E39}"/>
            </c:ext>
          </c:extLst>
        </c:ser>
        <c:ser>
          <c:idx val="1"/>
          <c:order val="1"/>
          <c:tx>
            <c:strRef>
              <c:f>Лист1!$C$1</c:f>
              <c:strCache>
                <c:ptCount val="1"/>
                <c:pt idx="0">
                  <c:v>2023</c:v>
                </c:pt>
              </c:strCache>
            </c:strRef>
          </c:tx>
          <c:spPr>
            <a:gradFill rotWithShape="1">
              <a:gsLst>
                <a:gs pos="0">
                  <a:schemeClr val="accent2">
                    <a:tint val="65000"/>
                    <a:lumMod val="110000"/>
                  </a:schemeClr>
                </a:gs>
                <a:gs pos="88000">
                  <a:schemeClr val="accent2">
                    <a:tint val="90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invertIfNegative val="0"/>
          <c:dLbls>
            <c:dLbl>
              <c:idx val="0"/>
              <c:layout>
                <c:manualLayout>
                  <c:x val="6.1783136730662616E-2"/>
                  <c:y val="6.26154009234539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D3-42FD-ABC1-0DF412475A05}"/>
                </c:ext>
              </c:extLst>
            </c:dLbl>
            <c:dLbl>
              <c:idx val="1"/>
              <c:layout>
                <c:manualLayout>
                  <c:x val="5.1485947275552085E-2"/>
                  <c:y val="2.5046160369381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D3-42FD-ABC1-0DF412475A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Лист1!$A$2:$A$5</c:f>
              <c:strCache>
                <c:ptCount val="2"/>
                <c:pt idx="0">
                  <c:v>Авторлық құқық</c:v>
                </c:pt>
                <c:pt idx="1">
                  <c:v>Патенттер</c:v>
                </c:pt>
              </c:strCache>
            </c:strRef>
          </c:cat>
          <c:val>
            <c:numRef>
              <c:f>Лист1!$C$2:$C$5</c:f>
              <c:numCache>
                <c:formatCode>General</c:formatCode>
                <c:ptCount val="4"/>
                <c:pt idx="0">
                  <c:v>14</c:v>
                </c:pt>
                <c:pt idx="1">
                  <c:v>2</c:v>
                </c:pt>
              </c:numCache>
            </c:numRef>
          </c:val>
          <c:extLst>
            <c:ext xmlns:c16="http://schemas.microsoft.com/office/drawing/2014/chart" uri="{C3380CC4-5D6E-409C-BE32-E72D297353CC}">
              <c16:uniqueId val="{00000001-D0EE-4DD3-92BD-24EA1E708E39}"/>
            </c:ext>
          </c:extLst>
        </c:ser>
        <c:ser>
          <c:idx val="2"/>
          <c:order val="2"/>
          <c:tx>
            <c:strRef>
              <c:f>Лист1!$D$1</c:f>
              <c:strCache>
                <c:ptCount val="1"/>
                <c:pt idx="0">
                  <c:v>Столбец1</c:v>
                </c:pt>
              </c:strCache>
            </c:strRef>
          </c:tx>
          <c:spPr>
            <a:gradFill rotWithShape="1">
              <a:gsLst>
                <a:gs pos="0">
                  <a:schemeClr val="accent3">
                    <a:tint val="65000"/>
                    <a:lumMod val="110000"/>
                  </a:schemeClr>
                </a:gs>
                <a:gs pos="88000">
                  <a:schemeClr val="accent3">
                    <a:tint val="90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invertIfNegative val="0"/>
          <c:cat>
            <c:strRef>
              <c:f>Лист1!$A$2:$A$5</c:f>
              <c:strCache>
                <c:ptCount val="2"/>
                <c:pt idx="0">
                  <c:v>Авторлық құқық</c:v>
                </c:pt>
                <c:pt idx="1">
                  <c:v>Патенттер</c:v>
                </c:pt>
              </c:strCache>
            </c:strRef>
          </c:cat>
          <c:val>
            <c:numRef>
              <c:f>Лист1!$D$2:$D$5</c:f>
              <c:numCache>
                <c:formatCode>General</c:formatCode>
                <c:ptCount val="4"/>
              </c:numCache>
            </c:numRef>
          </c:val>
          <c:extLst>
            <c:ext xmlns:c16="http://schemas.microsoft.com/office/drawing/2014/chart" uri="{C3380CC4-5D6E-409C-BE32-E72D297353CC}">
              <c16:uniqueId val="{00000002-D0EE-4DD3-92BD-24EA1E708E39}"/>
            </c:ext>
          </c:extLst>
        </c:ser>
        <c:dLbls>
          <c:showLegendKey val="0"/>
          <c:showVal val="0"/>
          <c:showCatName val="0"/>
          <c:showSerName val="0"/>
          <c:showPercent val="0"/>
          <c:showBubbleSize val="0"/>
        </c:dLbls>
        <c:gapWidth val="150"/>
        <c:shape val="box"/>
        <c:axId val="584604168"/>
        <c:axId val="584594984"/>
        <c:axId val="0"/>
      </c:bar3DChart>
      <c:catAx>
        <c:axId val="5846041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ru-RU"/>
          </a:p>
        </c:txPr>
        <c:crossAx val="584594984"/>
        <c:crosses val="autoZero"/>
        <c:auto val="1"/>
        <c:lblAlgn val="ctr"/>
        <c:lblOffset val="100"/>
        <c:noMultiLvlLbl val="0"/>
      </c:catAx>
      <c:valAx>
        <c:axId val="584594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584604168"/>
        <c:crosses val="autoZero"/>
        <c:crossBetween val="between"/>
      </c:valAx>
      <c:spPr>
        <a:noFill/>
        <a:ln>
          <a:noFill/>
        </a:ln>
        <a:effectLst/>
      </c:spPr>
    </c:plotArea>
    <c:legend>
      <c:legendPos val="b"/>
      <c:legendEntry>
        <c:idx val="2"/>
        <c:delete val="1"/>
      </c:legendEntry>
      <c:layout>
        <c:manualLayout>
          <c:xMode val="edge"/>
          <c:yMode val="edge"/>
          <c:x val="0.66698909572230825"/>
          <c:y val="0.86374297117472887"/>
          <c:w val="0.23236722858645736"/>
          <c:h val="0.1237339486405801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Лист1!$G$13</c:f>
              <c:strCache>
                <c:ptCount val="1"/>
                <c:pt idx="0">
                  <c:v>2022</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Лист1!$F$14:$F$16</c:f>
              <c:strCache>
                <c:ptCount val="3"/>
                <c:pt idx="0">
                  <c:v>Білім алушылар жарияланымдарының жалпы саны</c:v>
                </c:pt>
                <c:pt idx="1">
                  <c:v>студенттер:</c:v>
                </c:pt>
                <c:pt idx="2">
                  <c:v>магистранттар:</c:v>
                </c:pt>
              </c:strCache>
            </c:strRef>
          </c:cat>
          <c:val>
            <c:numRef>
              <c:f>Лист1!$G$14:$G$16</c:f>
              <c:numCache>
                <c:formatCode>General</c:formatCode>
                <c:ptCount val="3"/>
                <c:pt idx="0">
                  <c:v>311</c:v>
                </c:pt>
                <c:pt idx="1">
                  <c:v>150</c:v>
                </c:pt>
                <c:pt idx="2">
                  <c:v>161</c:v>
                </c:pt>
              </c:numCache>
            </c:numRef>
          </c:val>
          <c:extLst>
            <c:ext xmlns:c16="http://schemas.microsoft.com/office/drawing/2014/chart" uri="{C3380CC4-5D6E-409C-BE32-E72D297353CC}">
              <c16:uniqueId val="{00000000-E83F-4850-80BB-C1F3B7539C05}"/>
            </c:ext>
          </c:extLst>
        </c:ser>
        <c:ser>
          <c:idx val="1"/>
          <c:order val="1"/>
          <c:tx>
            <c:strRef>
              <c:f>Лист1!$H$13</c:f>
              <c:strCache>
                <c:ptCount val="1"/>
                <c:pt idx="0">
                  <c:v>2023</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Лист1!$F$14:$F$16</c:f>
              <c:strCache>
                <c:ptCount val="3"/>
                <c:pt idx="0">
                  <c:v>Білім алушылар жарияланымдарының жалпы саны</c:v>
                </c:pt>
                <c:pt idx="1">
                  <c:v>студенттер:</c:v>
                </c:pt>
                <c:pt idx="2">
                  <c:v>магистранттар:</c:v>
                </c:pt>
              </c:strCache>
            </c:strRef>
          </c:cat>
          <c:val>
            <c:numRef>
              <c:f>Лист1!$H$14:$H$16</c:f>
              <c:numCache>
                <c:formatCode>General</c:formatCode>
                <c:ptCount val="3"/>
                <c:pt idx="0">
                  <c:v>319</c:v>
                </c:pt>
                <c:pt idx="1">
                  <c:v>187</c:v>
                </c:pt>
                <c:pt idx="2">
                  <c:v>132</c:v>
                </c:pt>
              </c:numCache>
            </c:numRef>
          </c:val>
          <c:extLst>
            <c:ext xmlns:c16="http://schemas.microsoft.com/office/drawing/2014/chart" uri="{C3380CC4-5D6E-409C-BE32-E72D297353CC}">
              <c16:uniqueId val="{00000001-E83F-4850-80BB-C1F3B7539C05}"/>
            </c:ext>
          </c:extLst>
        </c:ser>
        <c:dLbls>
          <c:showLegendKey val="0"/>
          <c:showVal val="0"/>
          <c:showCatName val="0"/>
          <c:showSerName val="0"/>
          <c:showPercent val="0"/>
          <c:showBubbleSize val="0"/>
        </c:dLbls>
        <c:gapWidth val="182"/>
        <c:axId val="803068191"/>
        <c:axId val="803070687"/>
      </c:barChart>
      <c:catAx>
        <c:axId val="803068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03070687"/>
        <c:crosses val="autoZero"/>
        <c:auto val="1"/>
        <c:lblAlgn val="ctr"/>
        <c:lblOffset val="100"/>
        <c:noMultiLvlLbl val="0"/>
      </c:catAx>
      <c:valAx>
        <c:axId val="8030706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03068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Лист1!$I$25</c:f>
              <c:strCache>
                <c:ptCount val="1"/>
                <c:pt idx="0">
                  <c:v>2022</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Лист1!$H$26:$H$28</c:f>
              <c:strCache>
                <c:ptCount val="3"/>
                <c:pt idx="0">
                  <c:v>Республикалық және халықаралық ғылыми жобалар конкурстарында жеңіске жеткен білім алушылардың саны</c:v>
                </c:pt>
                <c:pt idx="1">
                  <c:v>студенттер:</c:v>
                </c:pt>
                <c:pt idx="2">
                  <c:v>магистранттар:</c:v>
                </c:pt>
              </c:strCache>
            </c:strRef>
          </c:cat>
          <c:val>
            <c:numRef>
              <c:f>Лист1!$I$26:$I$28</c:f>
              <c:numCache>
                <c:formatCode>General</c:formatCode>
                <c:ptCount val="3"/>
                <c:pt idx="0">
                  <c:v>19</c:v>
                </c:pt>
                <c:pt idx="1">
                  <c:v>8</c:v>
                </c:pt>
                <c:pt idx="2">
                  <c:v>13</c:v>
                </c:pt>
              </c:numCache>
            </c:numRef>
          </c:val>
          <c:extLst>
            <c:ext xmlns:c16="http://schemas.microsoft.com/office/drawing/2014/chart" uri="{C3380CC4-5D6E-409C-BE32-E72D297353CC}">
              <c16:uniqueId val="{00000000-99D9-4E9F-8EED-587ECC408784}"/>
            </c:ext>
          </c:extLst>
        </c:ser>
        <c:ser>
          <c:idx val="1"/>
          <c:order val="1"/>
          <c:tx>
            <c:strRef>
              <c:f>Лист1!$J$25</c:f>
              <c:strCache>
                <c:ptCount val="1"/>
                <c:pt idx="0">
                  <c:v>2023</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Лист1!$H$26:$H$28</c:f>
              <c:strCache>
                <c:ptCount val="3"/>
                <c:pt idx="0">
                  <c:v>Республикалық және халықаралық ғылыми жобалар конкурстарында жеңіске жеткен білім алушылардың саны</c:v>
                </c:pt>
                <c:pt idx="1">
                  <c:v>студенттер:</c:v>
                </c:pt>
                <c:pt idx="2">
                  <c:v>магистранттар:</c:v>
                </c:pt>
              </c:strCache>
            </c:strRef>
          </c:cat>
          <c:val>
            <c:numRef>
              <c:f>Лист1!$J$26:$J$28</c:f>
              <c:numCache>
                <c:formatCode>General</c:formatCode>
                <c:ptCount val="3"/>
                <c:pt idx="0">
                  <c:v>63</c:v>
                </c:pt>
                <c:pt idx="1">
                  <c:v>4</c:v>
                </c:pt>
                <c:pt idx="2">
                  <c:v>26</c:v>
                </c:pt>
              </c:numCache>
            </c:numRef>
          </c:val>
          <c:extLst>
            <c:ext xmlns:c16="http://schemas.microsoft.com/office/drawing/2014/chart" uri="{C3380CC4-5D6E-409C-BE32-E72D297353CC}">
              <c16:uniqueId val="{00000001-99D9-4E9F-8EED-587ECC408784}"/>
            </c:ext>
          </c:extLst>
        </c:ser>
        <c:dLbls>
          <c:showLegendKey val="0"/>
          <c:showVal val="0"/>
          <c:showCatName val="0"/>
          <c:showSerName val="0"/>
          <c:showPercent val="0"/>
          <c:showBubbleSize val="0"/>
        </c:dLbls>
        <c:gapWidth val="150"/>
        <c:shape val="box"/>
        <c:axId val="803059871"/>
        <c:axId val="803062783"/>
        <c:axId val="0"/>
      </c:bar3DChart>
      <c:catAx>
        <c:axId val="80305987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03062783"/>
        <c:crosses val="autoZero"/>
        <c:auto val="1"/>
        <c:lblAlgn val="ctr"/>
        <c:lblOffset val="100"/>
        <c:noMultiLvlLbl val="0"/>
      </c:catAx>
      <c:valAx>
        <c:axId val="8030627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803059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3" Type="http://schemas.openxmlformats.org/officeDocument/2006/relationships/hyperlink" Target="https://asu.edu.kz/science/irlc/research-institute/assembly-of-the-people-kazakhstan/11211/" TargetMode="External"/><Relationship Id="rId2" Type="http://schemas.openxmlformats.org/officeDocument/2006/relationships/hyperlink" Target="https://asu.edu.kz/science/irlc/research-institute/ecology-bio-nanotechnology/" TargetMode="External"/><Relationship Id="rId1" Type="http://schemas.openxmlformats.org/officeDocument/2006/relationships/hyperlink" Target="https://asu.edu.kz/science/irlc/research-institute/history-archeology-and-ethnology/"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3" Type="http://schemas.openxmlformats.org/officeDocument/2006/relationships/hyperlink" Target="https://asu.edu.kz/science/irlc/research-institute/assembly-of-the-people-kazakhstan/11211/" TargetMode="External"/><Relationship Id="rId2" Type="http://schemas.openxmlformats.org/officeDocument/2006/relationships/hyperlink" Target="https://asu.edu.kz/science/irlc/research-institute/ecology-bio-nanotechnology/" TargetMode="External"/><Relationship Id="rId1" Type="http://schemas.openxmlformats.org/officeDocument/2006/relationships/hyperlink" Target="https://asu.edu.kz/science/irlc/research-institute/history-archeology-and-ethnolog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788CB-9296-4C40-9C59-0E88572DA2EE}" type="doc">
      <dgm:prSet loTypeId="urn:microsoft.com/office/officeart/2008/layout/PictureAccentList" loCatId="picture" qsTypeId="urn:microsoft.com/office/officeart/2005/8/quickstyle/simple3" qsCatId="simple" csTypeId="urn:microsoft.com/office/officeart/2005/8/colors/accent1_2" csCatId="accent1" phldr="1"/>
      <dgm:spPr/>
      <dgm:t>
        <a:bodyPr/>
        <a:lstStyle/>
        <a:p>
          <a:endParaRPr lang="ru-RU"/>
        </a:p>
      </dgm:t>
    </dgm:pt>
    <dgm:pt modelId="{200DF66B-6D26-4310-8836-89D2503078F3}">
      <dgm:prSet phldrT="[Текст]"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kk-KZ" sz="2400" dirty="0">
              <a:latin typeface="Times New Roman" panose="02020603050405020304" pitchFamily="18" charset="0"/>
              <a:cs typeface="Times New Roman" panose="02020603050405020304" pitchFamily="18" charset="0"/>
            </a:rPr>
            <a:t>2023-2024 оқу жылындағы университет ПОҚ </a:t>
          </a:r>
          <a:r>
            <a:rPr lang="kk-KZ" sz="2400" dirty="0">
              <a:solidFill>
                <a:schemeClr val="tx1"/>
              </a:solidFill>
              <a:latin typeface="Times New Roman" panose="02020603050405020304" pitchFamily="18" charset="0"/>
              <a:cs typeface="Times New Roman" panose="02020603050405020304" pitchFamily="18" charset="0"/>
            </a:rPr>
            <a:t>ғылыми дәрежелілігі </a:t>
          </a:r>
          <a:endParaRPr lang="ru-RU" sz="2400" dirty="0">
            <a:solidFill>
              <a:schemeClr val="tx1"/>
            </a:solidFill>
            <a:latin typeface="Times New Roman" panose="02020603050405020304" pitchFamily="18" charset="0"/>
            <a:cs typeface="Times New Roman" panose="02020603050405020304" pitchFamily="18" charset="0"/>
          </a:endParaRPr>
        </a:p>
        <a:p>
          <a:pPr marL="0" lvl="0" defTabSz="2889250">
            <a:lnSpc>
              <a:spcPct val="90000"/>
            </a:lnSpc>
            <a:spcBef>
              <a:spcPct val="0"/>
            </a:spcBef>
            <a:spcAft>
              <a:spcPct val="35000"/>
            </a:spcAft>
            <a:buNone/>
          </a:pPr>
          <a:endParaRPr lang="ru-RU" dirty="0"/>
        </a:p>
      </dgm:t>
    </dgm:pt>
    <dgm:pt modelId="{37377462-71D4-4FF0-A708-BBF641EF80FA}" type="parTrans" cxnId="{7BF85E3C-3BFF-476D-9DAB-0D4C6DAB34E5}">
      <dgm:prSet/>
      <dgm:spPr/>
      <dgm:t>
        <a:bodyPr/>
        <a:lstStyle/>
        <a:p>
          <a:endParaRPr lang="ru-RU"/>
        </a:p>
      </dgm:t>
    </dgm:pt>
    <dgm:pt modelId="{F2B7F222-2452-43EA-8455-75524FDB3624}" type="sibTrans" cxnId="{7BF85E3C-3BFF-476D-9DAB-0D4C6DAB34E5}">
      <dgm:prSet/>
      <dgm:spPr/>
      <dgm:t>
        <a:bodyPr/>
        <a:lstStyle/>
        <a:p>
          <a:endParaRPr lang="ru-RU"/>
        </a:p>
      </dgm:t>
    </dgm:pt>
    <dgm:pt modelId="{6EBCD203-20C3-4BF6-9D87-E6ECCB42D7BC}">
      <dgm:prSet phldrT="[Текст]" custT="1"/>
      <dgm:spPr/>
      <dgm:t>
        <a:bodyPr/>
        <a:lstStyle/>
        <a:p>
          <a:r>
            <a:rPr lang="kk-KZ" sz="2000" dirty="0">
              <a:latin typeface="Times New Roman" panose="02020603050405020304" pitchFamily="18" charset="0"/>
              <a:cs typeface="Times New Roman" panose="02020603050405020304" pitchFamily="18" charset="0"/>
            </a:rPr>
            <a:t>199 </a:t>
          </a:r>
          <a:r>
            <a:rPr lang="ru-RU" sz="2000" dirty="0">
              <a:latin typeface="Times New Roman" panose="02020603050405020304" pitchFamily="18" charset="0"/>
              <a:cs typeface="Times New Roman" panose="02020603050405020304" pitchFamily="18" charset="0"/>
            </a:rPr>
            <a:t>–</a:t>
          </a:r>
          <a:r>
            <a:rPr lang="kk-KZ" sz="2000" dirty="0">
              <a:latin typeface="Times New Roman" panose="02020603050405020304" pitchFamily="18" charset="0"/>
              <a:cs typeface="Times New Roman" panose="02020603050405020304" pitchFamily="18" charset="0"/>
            </a:rPr>
            <a:t> Магистр</a:t>
          </a:r>
          <a:endParaRPr lang="ru-RU" sz="2000" dirty="0">
            <a:latin typeface="Times New Roman" panose="02020603050405020304" pitchFamily="18" charset="0"/>
            <a:cs typeface="Times New Roman" panose="02020603050405020304" pitchFamily="18" charset="0"/>
          </a:endParaRPr>
        </a:p>
      </dgm:t>
    </dgm:pt>
    <dgm:pt modelId="{FB3145D3-74E3-4CEC-A3CC-2DB3A3A68E24}" type="parTrans" cxnId="{CA65C938-233A-4F04-AB72-51F6AC4DD141}">
      <dgm:prSet/>
      <dgm:spPr/>
      <dgm:t>
        <a:bodyPr/>
        <a:lstStyle/>
        <a:p>
          <a:endParaRPr lang="ru-RU"/>
        </a:p>
      </dgm:t>
    </dgm:pt>
    <dgm:pt modelId="{AF64F676-A373-4ABB-B16C-9C923163C251}" type="sibTrans" cxnId="{CA65C938-233A-4F04-AB72-51F6AC4DD141}">
      <dgm:prSet/>
      <dgm:spPr/>
      <dgm:t>
        <a:bodyPr/>
        <a:lstStyle/>
        <a:p>
          <a:endParaRPr lang="ru-RU"/>
        </a:p>
      </dgm:t>
    </dgm:pt>
    <dgm:pt modelId="{63E63FC7-56C0-4AED-82EB-D02B5C84B5DC}" type="pres">
      <dgm:prSet presAssocID="{0AA788CB-9296-4C40-9C59-0E88572DA2EE}" presName="layout" presStyleCnt="0">
        <dgm:presLayoutVars>
          <dgm:chMax/>
          <dgm:chPref/>
          <dgm:dir/>
          <dgm:animOne val="branch"/>
          <dgm:animLvl val="lvl"/>
          <dgm:resizeHandles/>
        </dgm:presLayoutVars>
      </dgm:prSet>
      <dgm:spPr/>
    </dgm:pt>
    <dgm:pt modelId="{942218F6-64EE-4F30-90EA-4E0D82923730}" type="pres">
      <dgm:prSet presAssocID="{200DF66B-6D26-4310-8836-89D2503078F3}" presName="root" presStyleCnt="0">
        <dgm:presLayoutVars>
          <dgm:chMax/>
          <dgm:chPref val="4"/>
        </dgm:presLayoutVars>
      </dgm:prSet>
      <dgm:spPr/>
    </dgm:pt>
    <dgm:pt modelId="{795F5890-E9E9-4A15-A2DF-8B7C21C00124}" type="pres">
      <dgm:prSet presAssocID="{200DF66B-6D26-4310-8836-89D2503078F3}" presName="rootComposite" presStyleCnt="0">
        <dgm:presLayoutVars/>
      </dgm:prSet>
      <dgm:spPr/>
    </dgm:pt>
    <dgm:pt modelId="{5ED12515-76BD-4550-A7ED-62DFF929AAFA}" type="pres">
      <dgm:prSet presAssocID="{200DF66B-6D26-4310-8836-89D2503078F3}" presName="rootText" presStyleLbl="node0" presStyleIdx="0" presStyleCnt="1" custScaleX="55295" custScaleY="21058" custLinFactNeighborX="-157" custLinFactNeighborY="-71156">
        <dgm:presLayoutVars>
          <dgm:chMax/>
          <dgm:chPref val="4"/>
        </dgm:presLayoutVars>
      </dgm:prSet>
      <dgm:spPr/>
    </dgm:pt>
    <dgm:pt modelId="{9C6EE6F4-AC28-4EB5-9E93-9DB04A6638AF}" type="pres">
      <dgm:prSet presAssocID="{200DF66B-6D26-4310-8836-89D2503078F3}" presName="childShape" presStyleCnt="0">
        <dgm:presLayoutVars>
          <dgm:chMax val="0"/>
          <dgm:chPref val="0"/>
        </dgm:presLayoutVars>
      </dgm:prSet>
      <dgm:spPr/>
    </dgm:pt>
    <dgm:pt modelId="{32E89589-C4A3-4A68-8486-14F5BAC8AD99}" type="pres">
      <dgm:prSet presAssocID="{6EBCD203-20C3-4BF6-9D87-E6ECCB42D7BC}" presName="childComposite" presStyleCnt="0">
        <dgm:presLayoutVars>
          <dgm:chMax val="0"/>
          <dgm:chPref val="0"/>
        </dgm:presLayoutVars>
      </dgm:prSet>
      <dgm:spPr/>
    </dgm:pt>
    <dgm:pt modelId="{A5154EC0-D0B5-4BFD-AFF8-7A40F8BD9C20}" type="pres">
      <dgm:prSet presAssocID="{6EBCD203-20C3-4BF6-9D87-E6ECCB42D7BC}" presName="Image" presStyleLbl="node1" presStyleIdx="0" presStyleCnt="1" custScaleX="18495" custScaleY="19712" custLinFactNeighborX="14770" custLinFactNeighborY="-15600"/>
      <dgm:spPr>
        <a:blipFill rotWithShape="1">
          <a:blip xmlns:r="http://schemas.openxmlformats.org/officeDocument/2006/relationships" r:embed="rId1"/>
          <a:srcRect/>
          <a:stretch>
            <a:fillRect t="-2000" b="-2000"/>
          </a:stretch>
        </a:blipFill>
      </dgm:spPr>
    </dgm:pt>
    <dgm:pt modelId="{E4B637DE-9FE2-4449-B8A5-CCAA5F99EAD2}" type="pres">
      <dgm:prSet presAssocID="{6EBCD203-20C3-4BF6-9D87-E6ECCB42D7BC}" presName="childText" presStyleLbl="lnNode1" presStyleIdx="0" presStyleCnt="1" custScaleX="11228" custScaleY="16687" custLinFactNeighborX="-48090" custLinFactNeighborY="-14446">
        <dgm:presLayoutVars>
          <dgm:chMax val="0"/>
          <dgm:chPref val="0"/>
          <dgm:bulletEnabled val="1"/>
        </dgm:presLayoutVars>
      </dgm:prSet>
      <dgm:spPr/>
    </dgm:pt>
  </dgm:ptLst>
  <dgm:cxnLst>
    <dgm:cxn modelId="{CA65C938-233A-4F04-AB72-51F6AC4DD141}" srcId="{200DF66B-6D26-4310-8836-89D2503078F3}" destId="{6EBCD203-20C3-4BF6-9D87-E6ECCB42D7BC}" srcOrd="0" destOrd="0" parTransId="{FB3145D3-74E3-4CEC-A3CC-2DB3A3A68E24}" sibTransId="{AF64F676-A373-4ABB-B16C-9C923163C251}"/>
    <dgm:cxn modelId="{7BF85E3C-3BFF-476D-9DAB-0D4C6DAB34E5}" srcId="{0AA788CB-9296-4C40-9C59-0E88572DA2EE}" destId="{200DF66B-6D26-4310-8836-89D2503078F3}" srcOrd="0" destOrd="0" parTransId="{37377462-71D4-4FF0-A708-BBF641EF80FA}" sibTransId="{F2B7F222-2452-43EA-8455-75524FDB3624}"/>
    <dgm:cxn modelId="{8F1F2C49-85F9-47D5-905D-12FDDC585A6D}" type="presOf" srcId="{6EBCD203-20C3-4BF6-9D87-E6ECCB42D7BC}" destId="{E4B637DE-9FE2-4449-B8A5-CCAA5F99EAD2}" srcOrd="0" destOrd="0" presId="urn:microsoft.com/office/officeart/2008/layout/PictureAccentList"/>
    <dgm:cxn modelId="{F9F3339A-35A2-48C7-A5F8-0C289B71E709}" type="presOf" srcId="{200DF66B-6D26-4310-8836-89D2503078F3}" destId="{5ED12515-76BD-4550-A7ED-62DFF929AAFA}" srcOrd="0" destOrd="0" presId="urn:microsoft.com/office/officeart/2008/layout/PictureAccentList"/>
    <dgm:cxn modelId="{CB5744BA-82BC-4025-931B-72E2EA52A4A8}" type="presOf" srcId="{0AA788CB-9296-4C40-9C59-0E88572DA2EE}" destId="{63E63FC7-56C0-4AED-82EB-D02B5C84B5DC}" srcOrd="0" destOrd="0" presId="urn:microsoft.com/office/officeart/2008/layout/PictureAccentList"/>
    <dgm:cxn modelId="{68A80968-C7B7-414F-8DC9-DEB352F7CA5E}" type="presParOf" srcId="{63E63FC7-56C0-4AED-82EB-D02B5C84B5DC}" destId="{942218F6-64EE-4F30-90EA-4E0D82923730}" srcOrd="0" destOrd="0" presId="urn:microsoft.com/office/officeart/2008/layout/PictureAccentList"/>
    <dgm:cxn modelId="{8D48813F-E4DE-4DEE-BDBB-DC65F6D062C6}" type="presParOf" srcId="{942218F6-64EE-4F30-90EA-4E0D82923730}" destId="{795F5890-E9E9-4A15-A2DF-8B7C21C00124}" srcOrd="0" destOrd="0" presId="urn:microsoft.com/office/officeart/2008/layout/PictureAccentList"/>
    <dgm:cxn modelId="{6931BEE4-E86D-4D6F-986F-86EC35424DF2}" type="presParOf" srcId="{795F5890-E9E9-4A15-A2DF-8B7C21C00124}" destId="{5ED12515-76BD-4550-A7ED-62DFF929AAFA}" srcOrd="0" destOrd="0" presId="urn:microsoft.com/office/officeart/2008/layout/PictureAccentList"/>
    <dgm:cxn modelId="{8CDBB6DF-8D22-47B8-9FE0-BF6010FCF161}" type="presParOf" srcId="{942218F6-64EE-4F30-90EA-4E0D82923730}" destId="{9C6EE6F4-AC28-4EB5-9E93-9DB04A6638AF}" srcOrd="1" destOrd="0" presId="urn:microsoft.com/office/officeart/2008/layout/PictureAccentList"/>
    <dgm:cxn modelId="{7FA9D0DA-DCE0-492F-9F06-964F8C61B054}" type="presParOf" srcId="{9C6EE6F4-AC28-4EB5-9E93-9DB04A6638AF}" destId="{32E89589-C4A3-4A68-8486-14F5BAC8AD99}" srcOrd="0" destOrd="0" presId="urn:microsoft.com/office/officeart/2008/layout/PictureAccentList"/>
    <dgm:cxn modelId="{333B2F51-B17E-47AE-B5D4-CEEB88E7E273}" type="presParOf" srcId="{32E89589-C4A3-4A68-8486-14F5BAC8AD99}" destId="{A5154EC0-D0B5-4BFD-AFF8-7A40F8BD9C20}" srcOrd="0" destOrd="0" presId="urn:microsoft.com/office/officeart/2008/layout/PictureAccentList"/>
    <dgm:cxn modelId="{E48407ED-32F4-4BC7-AFA9-341DCB68FD2C}" type="presParOf" srcId="{32E89589-C4A3-4A68-8486-14F5BAC8AD99}" destId="{E4B637DE-9FE2-4449-B8A5-CCAA5F99EAD2}"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3A339-44D6-468C-9893-448C12E70981}" type="doc">
      <dgm:prSet loTypeId="urn:microsoft.com/office/officeart/2005/8/layout/vList3" loCatId="list" qsTypeId="urn:microsoft.com/office/officeart/2005/8/quickstyle/simple3" qsCatId="simple" csTypeId="urn:microsoft.com/office/officeart/2005/8/colors/accent1_2" csCatId="accent1" phldr="1"/>
      <dgm:spPr/>
    </dgm:pt>
    <dgm:pt modelId="{8F93DDD8-3FCA-45FC-84F2-29E31FB88293}">
      <dgm:prSet phldrT="[Текст]" custT="1"/>
      <dgm:spPr/>
      <dgm:t>
        <a:bodyPr/>
        <a:lstStyle/>
        <a:p>
          <a:r>
            <a:rPr lang="ru-RU" sz="2000" dirty="0">
              <a:latin typeface="Times New Roman" panose="02020603050405020304" pitchFamily="18" charset="0"/>
              <a:cs typeface="Times New Roman" panose="02020603050405020304" pitchFamily="18" charset="0"/>
            </a:rPr>
            <a:t>15 – </a:t>
          </a:r>
          <a:r>
            <a:rPr lang="ru-RU" sz="2000" dirty="0" err="1">
              <a:latin typeface="Times New Roman" panose="02020603050405020304" pitchFamily="18" charset="0"/>
              <a:cs typeface="Times New Roman" panose="02020603050405020304" pitchFamily="18" charset="0"/>
            </a:rPr>
            <a:t>Ғылым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докторы</a:t>
          </a:r>
          <a:endParaRPr lang="ru-RU" sz="2000" dirty="0">
            <a:latin typeface="Times New Roman" panose="02020603050405020304" pitchFamily="18" charset="0"/>
            <a:cs typeface="Times New Roman" panose="02020603050405020304" pitchFamily="18" charset="0"/>
          </a:endParaRPr>
        </a:p>
      </dgm:t>
    </dgm:pt>
    <dgm:pt modelId="{ED90BE30-9375-4CA0-A6A7-104EFE3EF71D}" type="parTrans" cxnId="{92C27903-860D-4A5A-8341-F7CA5E901477}">
      <dgm:prSet/>
      <dgm:spPr/>
      <dgm:t>
        <a:bodyPr/>
        <a:lstStyle/>
        <a:p>
          <a:endParaRPr lang="ru-RU"/>
        </a:p>
      </dgm:t>
    </dgm:pt>
    <dgm:pt modelId="{5D92AA69-C3D3-48BF-8A86-B37E703A5E78}" type="sibTrans" cxnId="{92C27903-860D-4A5A-8341-F7CA5E901477}">
      <dgm:prSet/>
      <dgm:spPr/>
      <dgm:t>
        <a:bodyPr/>
        <a:lstStyle/>
        <a:p>
          <a:endParaRPr lang="ru-RU"/>
        </a:p>
      </dgm:t>
    </dgm:pt>
    <dgm:pt modelId="{0F11E11E-B21E-4AD0-92EC-84594634087A}">
      <dgm:prSet phldrT="[Текст]" custT="1"/>
      <dgm:spPr/>
      <dgm:t>
        <a:bodyPr/>
        <a:lstStyle/>
        <a:p>
          <a:r>
            <a:rPr lang="ru-RU" sz="2000" dirty="0">
              <a:latin typeface="Times New Roman" panose="02020603050405020304" pitchFamily="18" charset="0"/>
              <a:cs typeface="Times New Roman" panose="02020603050405020304" pitchFamily="18" charset="0"/>
            </a:rPr>
            <a:t>86 – </a:t>
          </a:r>
          <a:r>
            <a:rPr lang="ru-RU" sz="2000" dirty="0" err="1">
              <a:latin typeface="Times New Roman" panose="02020603050405020304" pitchFamily="18" charset="0"/>
              <a:cs typeface="Times New Roman" panose="02020603050405020304" pitchFamily="18" charset="0"/>
            </a:rPr>
            <a:t>Ғылым</a:t>
          </a:r>
          <a:r>
            <a:rPr lang="ru-RU" sz="2000" dirty="0">
              <a:latin typeface="Times New Roman" panose="02020603050405020304" pitchFamily="18" charset="0"/>
              <a:cs typeface="Times New Roman" panose="02020603050405020304" pitchFamily="18" charset="0"/>
            </a:rPr>
            <a:t> кандидаты</a:t>
          </a:r>
        </a:p>
      </dgm:t>
    </dgm:pt>
    <dgm:pt modelId="{152C81E0-1BDF-45AF-86F1-4981EE18E3F0}" type="parTrans" cxnId="{6226AD91-B435-4F80-B243-24E35A7D0551}">
      <dgm:prSet/>
      <dgm:spPr/>
      <dgm:t>
        <a:bodyPr/>
        <a:lstStyle/>
        <a:p>
          <a:endParaRPr lang="ru-RU"/>
        </a:p>
      </dgm:t>
    </dgm:pt>
    <dgm:pt modelId="{B4BCE0E3-09EE-43BD-B6D8-6AAF947DFBE2}" type="sibTrans" cxnId="{6226AD91-B435-4F80-B243-24E35A7D0551}">
      <dgm:prSet/>
      <dgm:spPr/>
      <dgm:t>
        <a:bodyPr/>
        <a:lstStyle/>
        <a:p>
          <a:endParaRPr lang="ru-RU"/>
        </a:p>
      </dgm:t>
    </dgm:pt>
    <dgm:pt modelId="{3D004FCD-A5EA-42D3-8510-6861FE07F2C0}">
      <dgm:prSet phldrT="[Текст]" custT="1"/>
      <dgm:spPr/>
      <dgm:t>
        <a:bodyPr/>
        <a:lstStyle/>
        <a:p>
          <a:r>
            <a:rPr lang="ru-RU" sz="1800" dirty="0">
              <a:latin typeface="Times New Roman" panose="02020603050405020304" pitchFamily="18" charset="0"/>
              <a:cs typeface="Times New Roman" panose="02020603050405020304" pitchFamily="18" charset="0"/>
            </a:rPr>
            <a:t>31 – </a:t>
          </a:r>
          <a:r>
            <a:rPr lang="en-US" sz="1800" dirty="0">
              <a:latin typeface="Times New Roman" panose="02020603050405020304" pitchFamily="18" charset="0"/>
              <a:cs typeface="Times New Roman" panose="02020603050405020304" pitchFamily="18" charset="0"/>
            </a:rPr>
            <a:t>PhD</a:t>
          </a:r>
          <a:endParaRPr lang="ru-RU" sz="1800" dirty="0">
            <a:latin typeface="Times New Roman" panose="02020603050405020304" pitchFamily="18" charset="0"/>
            <a:cs typeface="Times New Roman" panose="02020603050405020304" pitchFamily="18" charset="0"/>
          </a:endParaRPr>
        </a:p>
      </dgm:t>
    </dgm:pt>
    <dgm:pt modelId="{28A66FEB-C679-4E44-8245-D4DCC9221F1E}" type="parTrans" cxnId="{A1746B5C-57C5-48D9-BC71-88A54E7B3287}">
      <dgm:prSet/>
      <dgm:spPr/>
      <dgm:t>
        <a:bodyPr/>
        <a:lstStyle/>
        <a:p>
          <a:endParaRPr lang="ru-RU"/>
        </a:p>
      </dgm:t>
    </dgm:pt>
    <dgm:pt modelId="{2A34CC5F-0E80-4592-A42A-93102ADCFA0D}" type="sibTrans" cxnId="{A1746B5C-57C5-48D9-BC71-88A54E7B3287}">
      <dgm:prSet/>
      <dgm:spPr/>
      <dgm:t>
        <a:bodyPr/>
        <a:lstStyle/>
        <a:p>
          <a:endParaRPr lang="ru-RU"/>
        </a:p>
      </dgm:t>
    </dgm:pt>
    <dgm:pt modelId="{749900D2-63F2-4AA1-A8DF-7DF83F552DF4}" type="pres">
      <dgm:prSet presAssocID="{29A3A339-44D6-468C-9893-448C12E70981}" presName="linearFlow" presStyleCnt="0">
        <dgm:presLayoutVars>
          <dgm:dir/>
          <dgm:resizeHandles val="exact"/>
        </dgm:presLayoutVars>
      </dgm:prSet>
      <dgm:spPr/>
    </dgm:pt>
    <dgm:pt modelId="{422561FC-9A74-419F-A467-216C4C37D534}" type="pres">
      <dgm:prSet presAssocID="{8F93DDD8-3FCA-45FC-84F2-29E31FB88293}" presName="composite" presStyleCnt="0"/>
      <dgm:spPr/>
    </dgm:pt>
    <dgm:pt modelId="{FA2C9C89-DE0C-4CDB-9CCA-412A2A4F9E5E}" type="pres">
      <dgm:prSet presAssocID="{8F93DDD8-3FCA-45FC-84F2-29E31FB88293}" presName="imgShp" presStyleLbl="fgImgPlace1" presStyleIdx="0" presStyleCnt="3" custScaleX="63034" custScaleY="55170" custLinFactX="-50396" custLinFactNeighborX="-100000" custLinFactNeighborY="18976"/>
      <dgm:spPr>
        <a:blipFill rotWithShape="1">
          <a:blip xmlns:r="http://schemas.openxmlformats.org/officeDocument/2006/relationships" r:embed="rId1"/>
          <a:srcRect/>
          <a:stretch>
            <a:fillRect t="-7000" b="-7000"/>
          </a:stretch>
        </a:blipFill>
      </dgm:spPr>
    </dgm:pt>
    <dgm:pt modelId="{C9B1E831-B793-41A4-ACF9-143C1AB062FF}" type="pres">
      <dgm:prSet presAssocID="{8F93DDD8-3FCA-45FC-84F2-29E31FB88293}" presName="txShp" presStyleLbl="node1" presStyleIdx="0" presStyleCnt="3" custScaleX="100785" custScaleY="58452" custLinFactNeighborX="1204" custLinFactNeighborY="12606">
        <dgm:presLayoutVars>
          <dgm:bulletEnabled val="1"/>
        </dgm:presLayoutVars>
      </dgm:prSet>
      <dgm:spPr/>
    </dgm:pt>
    <dgm:pt modelId="{C6603A56-8F85-444A-9635-0368F6E114BD}" type="pres">
      <dgm:prSet presAssocID="{5D92AA69-C3D3-48BF-8A86-B37E703A5E78}" presName="spacing" presStyleCnt="0"/>
      <dgm:spPr/>
    </dgm:pt>
    <dgm:pt modelId="{BEA4FBDC-BE6B-4B0B-B137-27B88BEBB577}" type="pres">
      <dgm:prSet presAssocID="{0F11E11E-B21E-4AD0-92EC-84594634087A}" presName="composite" presStyleCnt="0"/>
      <dgm:spPr/>
    </dgm:pt>
    <dgm:pt modelId="{2C578324-5689-4365-B402-896A241788E0}" type="pres">
      <dgm:prSet presAssocID="{0F11E11E-B21E-4AD0-92EC-84594634087A}" presName="imgShp" presStyleLbl="fgImgPlace1" presStyleIdx="1" presStyleCnt="3" custScaleX="66130" custScaleY="51579" custLinFactNeighborX="-38433" custLinFactNeighborY="1609"/>
      <dgm:spPr>
        <a:blipFill rotWithShape="1">
          <a:blip xmlns:r="http://schemas.openxmlformats.org/officeDocument/2006/relationships" r:embed="rId1"/>
          <a:srcRect/>
          <a:stretch>
            <a:fillRect t="-14000" b="-14000"/>
          </a:stretch>
        </a:blipFill>
      </dgm:spPr>
    </dgm:pt>
    <dgm:pt modelId="{A3A457BF-FE53-48E2-A630-AFB1EF666BE5}" type="pres">
      <dgm:prSet presAssocID="{0F11E11E-B21E-4AD0-92EC-84594634087A}" presName="txShp" presStyleLbl="node1" presStyleIdx="1" presStyleCnt="3" custScaleX="101742" custScaleY="54477" custLinFactNeighborX="-88" custLinFactNeighborY="5149">
        <dgm:presLayoutVars>
          <dgm:bulletEnabled val="1"/>
        </dgm:presLayoutVars>
      </dgm:prSet>
      <dgm:spPr/>
    </dgm:pt>
    <dgm:pt modelId="{C0AF00C4-11C6-4568-BA0B-D93C37A89404}" type="pres">
      <dgm:prSet presAssocID="{B4BCE0E3-09EE-43BD-B6D8-6AAF947DFBE2}" presName="spacing" presStyleCnt="0"/>
      <dgm:spPr/>
    </dgm:pt>
    <dgm:pt modelId="{05230645-8712-4E87-8D65-49220BEA4117}" type="pres">
      <dgm:prSet presAssocID="{3D004FCD-A5EA-42D3-8510-6861FE07F2C0}" presName="composite" presStyleCnt="0"/>
      <dgm:spPr/>
    </dgm:pt>
    <dgm:pt modelId="{71840038-ED51-418D-8371-CEE92F63A308}" type="pres">
      <dgm:prSet presAssocID="{3D004FCD-A5EA-42D3-8510-6861FE07F2C0}" presName="imgShp" presStyleLbl="fgImgPlace1" presStyleIdx="2" presStyleCnt="3" custScaleX="65850" custScaleY="65862" custLinFactNeighborX="-46982" custLinFactNeighborY="-7755"/>
      <dgm:spPr>
        <a:blipFill rotWithShape="1">
          <a:blip xmlns:r="http://schemas.openxmlformats.org/officeDocument/2006/relationships" r:embed="rId1"/>
          <a:srcRect/>
          <a:stretch>
            <a:fillRect/>
          </a:stretch>
        </a:blipFill>
      </dgm:spPr>
    </dgm:pt>
    <dgm:pt modelId="{3EA4D390-97A8-4CAA-BFEE-B1EDE8FA5CBF}" type="pres">
      <dgm:prSet presAssocID="{3D004FCD-A5EA-42D3-8510-6861FE07F2C0}" presName="txShp" presStyleLbl="node1" presStyleIdx="2" presStyleCnt="3" custScaleX="95999" custScaleY="52900" custLinFactNeighborX="-134" custLinFactNeighborY="-12083">
        <dgm:presLayoutVars>
          <dgm:bulletEnabled val="1"/>
        </dgm:presLayoutVars>
      </dgm:prSet>
      <dgm:spPr/>
    </dgm:pt>
  </dgm:ptLst>
  <dgm:cxnLst>
    <dgm:cxn modelId="{92C27903-860D-4A5A-8341-F7CA5E901477}" srcId="{29A3A339-44D6-468C-9893-448C12E70981}" destId="{8F93DDD8-3FCA-45FC-84F2-29E31FB88293}" srcOrd="0" destOrd="0" parTransId="{ED90BE30-9375-4CA0-A6A7-104EFE3EF71D}" sibTransId="{5D92AA69-C3D3-48BF-8A86-B37E703A5E78}"/>
    <dgm:cxn modelId="{3A644123-43CC-4A6A-A055-548F6BAD4F79}" type="presOf" srcId="{3D004FCD-A5EA-42D3-8510-6861FE07F2C0}" destId="{3EA4D390-97A8-4CAA-BFEE-B1EDE8FA5CBF}" srcOrd="0" destOrd="0" presId="urn:microsoft.com/office/officeart/2005/8/layout/vList3"/>
    <dgm:cxn modelId="{A1746B5C-57C5-48D9-BC71-88A54E7B3287}" srcId="{29A3A339-44D6-468C-9893-448C12E70981}" destId="{3D004FCD-A5EA-42D3-8510-6861FE07F2C0}" srcOrd="2" destOrd="0" parTransId="{28A66FEB-C679-4E44-8245-D4DCC9221F1E}" sibTransId="{2A34CC5F-0E80-4592-A42A-93102ADCFA0D}"/>
    <dgm:cxn modelId="{85520A60-E470-4162-8481-8B8F6DE9990D}" type="presOf" srcId="{0F11E11E-B21E-4AD0-92EC-84594634087A}" destId="{A3A457BF-FE53-48E2-A630-AFB1EF666BE5}" srcOrd="0" destOrd="0" presId="urn:microsoft.com/office/officeart/2005/8/layout/vList3"/>
    <dgm:cxn modelId="{03D2CE6B-2040-4A01-85F0-7AC2530330D3}" type="presOf" srcId="{29A3A339-44D6-468C-9893-448C12E70981}" destId="{749900D2-63F2-4AA1-A8DF-7DF83F552DF4}" srcOrd="0" destOrd="0" presId="urn:microsoft.com/office/officeart/2005/8/layout/vList3"/>
    <dgm:cxn modelId="{6226AD91-B435-4F80-B243-24E35A7D0551}" srcId="{29A3A339-44D6-468C-9893-448C12E70981}" destId="{0F11E11E-B21E-4AD0-92EC-84594634087A}" srcOrd="1" destOrd="0" parTransId="{152C81E0-1BDF-45AF-86F1-4981EE18E3F0}" sibTransId="{B4BCE0E3-09EE-43BD-B6D8-6AAF947DFBE2}"/>
    <dgm:cxn modelId="{AB8A04C4-DFEE-4158-B4FE-50E975394B94}" type="presOf" srcId="{8F93DDD8-3FCA-45FC-84F2-29E31FB88293}" destId="{C9B1E831-B793-41A4-ACF9-143C1AB062FF}" srcOrd="0" destOrd="0" presId="urn:microsoft.com/office/officeart/2005/8/layout/vList3"/>
    <dgm:cxn modelId="{A74E607E-9065-4261-87A4-F398E1DBC827}" type="presParOf" srcId="{749900D2-63F2-4AA1-A8DF-7DF83F552DF4}" destId="{422561FC-9A74-419F-A467-216C4C37D534}" srcOrd="0" destOrd="0" presId="urn:microsoft.com/office/officeart/2005/8/layout/vList3"/>
    <dgm:cxn modelId="{A56CEB50-204F-4F44-A950-323FD974C121}" type="presParOf" srcId="{422561FC-9A74-419F-A467-216C4C37D534}" destId="{FA2C9C89-DE0C-4CDB-9CCA-412A2A4F9E5E}" srcOrd="0" destOrd="0" presId="urn:microsoft.com/office/officeart/2005/8/layout/vList3"/>
    <dgm:cxn modelId="{F2331DC5-EDBF-4891-BDD8-F7F58EEAA3D4}" type="presParOf" srcId="{422561FC-9A74-419F-A467-216C4C37D534}" destId="{C9B1E831-B793-41A4-ACF9-143C1AB062FF}" srcOrd="1" destOrd="0" presId="urn:microsoft.com/office/officeart/2005/8/layout/vList3"/>
    <dgm:cxn modelId="{CA3B2DA2-4F84-4C61-8F55-8BF3CC7D2C0F}" type="presParOf" srcId="{749900D2-63F2-4AA1-A8DF-7DF83F552DF4}" destId="{C6603A56-8F85-444A-9635-0368F6E114BD}" srcOrd="1" destOrd="0" presId="urn:microsoft.com/office/officeart/2005/8/layout/vList3"/>
    <dgm:cxn modelId="{8587F350-4923-412A-972F-0766A50CC966}" type="presParOf" srcId="{749900D2-63F2-4AA1-A8DF-7DF83F552DF4}" destId="{BEA4FBDC-BE6B-4B0B-B137-27B88BEBB577}" srcOrd="2" destOrd="0" presId="urn:microsoft.com/office/officeart/2005/8/layout/vList3"/>
    <dgm:cxn modelId="{A170EC06-40B7-4D33-9AF5-624ACB5ED15B}" type="presParOf" srcId="{BEA4FBDC-BE6B-4B0B-B137-27B88BEBB577}" destId="{2C578324-5689-4365-B402-896A241788E0}" srcOrd="0" destOrd="0" presId="urn:microsoft.com/office/officeart/2005/8/layout/vList3"/>
    <dgm:cxn modelId="{AC319F00-B09B-49C4-9219-38DD5A3CE966}" type="presParOf" srcId="{BEA4FBDC-BE6B-4B0B-B137-27B88BEBB577}" destId="{A3A457BF-FE53-48E2-A630-AFB1EF666BE5}" srcOrd="1" destOrd="0" presId="urn:microsoft.com/office/officeart/2005/8/layout/vList3"/>
    <dgm:cxn modelId="{2A9F6250-6C0F-4F0D-B386-434A3A7EE45F}" type="presParOf" srcId="{749900D2-63F2-4AA1-A8DF-7DF83F552DF4}" destId="{C0AF00C4-11C6-4568-BA0B-D93C37A89404}" srcOrd="3" destOrd="0" presId="urn:microsoft.com/office/officeart/2005/8/layout/vList3"/>
    <dgm:cxn modelId="{FAD0A007-CA5A-407C-B1CC-B4ED13CE87C5}" type="presParOf" srcId="{749900D2-63F2-4AA1-A8DF-7DF83F552DF4}" destId="{05230645-8712-4E87-8D65-49220BEA4117}" srcOrd="4" destOrd="0" presId="urn:microsoft.com/office/officeart/2005/8/layout/vList3"/>
    <dgm:cxn modelId="{9AFA5B7C-33FF-4BFC-82C1-31606AF80221}" type="presParOf" srcId="{05230645-8712-4E87-8D65-49220BEA4117}" destId="{71840038-ED51-418D-8371-CEE92F63A308}" srcOrd="0" destOrd="0" presId="urn:microsoft.com/office/officeart/2005/8/layout/vList3"/>
    <dgm:cxn modelId="{AED2208A-D00D-429B-9C62-8E721F2F7AAA}" type="presParOf" srcId="{05230645-8712-4E87-8D65-49220BEA4117}" destId="{3EA4D390-97A8-4CAA-BFEE-B1EDE8FA5CBF}"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699323-6611-455E-B00D-4460A50C4771}"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C053A148-66D0-4DF3-80CF-9BB60C7775D3}">
      <dgm:prSet phldrT="[Текст]" custT="1"/>
      <dgm:spPr>
        <a:solidFill>
          <a:schemeClr val="bg1"/>
        </a:solidFill>
      </dgm:spPr>
      <dgm:t>
        <a:bodyPr/>
        <a:lstStyle/>
        <a:p>
          <a:r>
            <a:rPr lang="ru-RU" sz="1600" b="0" u="sng"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Х.Б.Табылдиев</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атындағы</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Каспий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өңірінің</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тарихы</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археологиясы</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және</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этнологиясы</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a:t>
          </a:r>
          <a:r>
            <a:rPr lang="kk-KZ" sz="1600" b="0" u="none" dirty="0">
              <a:solidFill>
                <a:schemeClr val="tx1"/>
              </a:solidFill>
              <a:latin typeface="Times New Roman" panose="02020603050405020304" pitchFamily="18" charset="0"/>
              <a:cs typeface="Times New Roman" panose="02020603050405020304" pitchFamily="18" charset="0"/>
            </a:rPr>
            <a:t> ;</a:t>
          </a:r>
          <a:endParaRPr lang="ru-RU" sz="1600" b="0" u="none" dirty="0">
            <a:solidFill>
              <a:schemeClr val="tx1"/>
            </a:solidFill>
            <a:latin typeface="Times New Roman" panose="02020603050405020304" pitchFamily="18" charset="0"/>
            <a:cs typeface="Times New Roman" panose="02020603050405020304" pitchFamily="18" charset="0"/>
          </a:endParaRPr>
        </a:p>
        <a:p>
          <a:r>
            <a:rPr lang="kk-KZ" sz="1600" b="0" u="none" dirty="0">
              <a:solidFill>
                <a:schemeClr val="tx1"/>
              </a:solidFill>
              <a:latin typeface="Times New Roman" panose="02020603050405020304" pitchFamily="18" charset="0"/>
              <a:cs typeface="Times New Roman" panose="02020603050405020304" pitchFamily="18" charset="0"/>
            </a:rPr>
            <a:t>- Физика, математика және цифрлықлар технология;</a:t>
          </a:r>
          <a:endParaRPr lang="ru-RU" sz="1600" b="0" u="none" dirty="0">
            <a:solidFill>
              <a:schemeClr val="tx1"/>
            </a:solidFill>
            <a:latin typeface="Times New Roman" panose="02020603050405020304" pitchFamily="18" charset="0"/>
            <a:cs typeface="Times New Roman" panose="02020603050405020304" pitchFamily="18" charset="0"/>
          </a:endParaRPr>
        </a:p>
        <a:p>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 Экология,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био</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және</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нанотехнология</a:t>
          </a:r>
          <a:r>
            <a:rPr lang="kk-KZ" sz="1600" b="0" u="none" dirty="0">
              <a:solidFill>
                <a:schemeClr val="tx1"/>
              </a:solidFill>
              <a:latin typeface="Times New Roman" panose="02020603050405020304" pitchFamily="18" charset="0"/>
              <a:cs typeface="Times New Roman" panose="02020603050405020304" pitchFamily="18" charset="0"/>
            </a:rPr>
            <a:t>;</a:t>
          </a:r>
          <a:r>
            <a:rPr lang="en-US" sz="1600" b="0" u="none" dirty="0">
              <a:solidFill>
                <a:schemeClr val="tx1"/>
              </a:solidFill>
              <a:latin typeface="Times New Roman" panose="02020603050405020304" pitchFamily="18" charset="0"/>
              <a:cs typeface="Times New Roman" panose="02020603050405020304" pitchFamily="18" charset="0"/>
            </a:rPr>
            <a:t> </a:t>
          </a:r>
          <a:r>
            <a:rPr lang="ru-RU" sz="1600" b="0" u="none" dirty="0">
              <a:solidFill>
                <a:schemeClr val="tx1"/>
              </a:solidFill>
              <a:latin typeface="Times New Roman" panose="02020603050405020304" pitchFamily="18" charset="0"/>
              <a:cs typeface="Times New Roman" panose="02020603050405020304" pitchFamily="18" charset="0"/>
            </a:rPr>
            <a:t> </a:t>
          </a:r>
        </a:p>
        <a:p>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Қазақстан</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халқы</a:t>
          </a:r>
          <a:r>
            <a:rPr lang="ru-RU" sz="1600" b="0" u="none"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 </a:t>
          </a:r>
          <a:r>
            <a:rPr lang="ru-RU" sz="1600" b="0" u="none"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Ассамблеясы</a:t>
          </a:r>
          <a:r>
            <a:rPr lang="ru-RU" sz="1600" b="0" u="none" dirty="0">
              <a:solidFill>
                <a:schemeClr val="tx1"/>
              </a:solidFill>
              <a:latin typeface="Times New Roman" panose="02020603050405020304" pitchFamily="18" charset="0"/>
              <a:cs typeface="Times New Roman" panose="02020603050405020304" pitchFamily="18" charset="0"/>
            </a:rPr>
            <a:t> институты.</a:t>
          </a:r>
        </a:p>
      </dgm:t>
    </dgm:pt>
    <dgm:pt modelId="{D7EB46C4-D9E9-4DB2-95DF-B39238ED0E1F}" type="parTrans" cxnId="{8E58E483-0B4D-49E6-9082-1ADDF02F4DA1}">
      <dgm:prSet/>
      <dgm:spPr/>
      <dgm:t>
        <a:bodyPr/>
        <a:lstStyle/>
        <a:p>
          <a:endParaRPr lang="ru-RU"/>
        </a:p>
      </dgm:t>
    </dgm:pt>
    <dgm:pt modelId="{9C07A869-6C73-4980-BD0E-1DFBF7B7C414}" type="sibTrans" cxnId="{8E58E483-0B4D-49E6-9082-1ADDF02F4DA1}">
      <dgm:prSet/>
      <dgm:spPr/>
      <dgm:t>
        <a:bodyPr/>
        <a:lstStyle/>
        <a:p>
          <a:endParaRPr lang="ru-RU"/>
        </a:p>
      </dgm:t>
    </dgm:pt>
    <dgm:pt modelId="{BF0FE858-3CB2-4BC8-BDE2-CA6AB1A6A89D}" type="pres">
      <dgm:prSet presAssocID="{8A699323-6611-455E-B00D-4460A50C4771}" presName="linear" presStyleCnt="0">
        <dgm:presLayoutVars>
          <dgm:dir/>
          <dgm:animLvl val="lvl"/>
          <dgm:resizeHandles val="exact"/>
        </dgm:presLayoutVars>
      </dgm:prSet>
      <dgm:spPr/>
    </dgm:pt>
    <dgm:pt modelId="{64B82D5E-9FA0-49AD-BF69-B9E4BDA215F7}" type="pres">
      <dgm:prSet presAssocID="{C053A148-66D0-4DF3-80CF-9BB60C7775D3}" presName="parentLin" presStyleCnt="0"/>
      <dgm:spPr/>
    </dgm:pt>
    <dgm:pt modelId="{35010975-2693-4548-86FC-D1CE187FCF8D}" type="pres">
      <dgm:prSet presAssocID="{C053A148-66D0-4DF3-80CF-9BB60C7775D3}" presName="parentLeftMargin" presStyleLbl="node1" presStyleIdx="0" presStyleCnt="1"/>
      <dgm:spPr/>
    </dgm:pt>
    <dgm:pt modelId="{82CB29AC-48C8-4CB8-833A-A7B9D8DE7EAC}" type="pres">
      <dgm:prSet presAssocID="{C053A148-66D0-4DF3-80CF-9BB60C7775D3}" presName="parentText" presStyleLbl="node1" presStyleIdx="0" presStyleCnt="1" custScaleX="137262" custScaleY="73406" custLinFactNeighborX="-89727" custLinFactNeighborY="-54425">
        <dgm:presLayoutVars>
          <dgm:chMax val="0"/>
          <dgm:bulletEnabled val="1"/>
        </dgm:presLayoutVars>
      </dgm:prSet>
      <dgm:spPr/>
    </dgm:pt>
    <dgm:pt modelId="{AA1C7878-9A3F-4D47-80B3-41B4ED26CF1C}" type="pres">
      <dgm:prSet presAssocID="{C053A148-66D0-4DF3-80CF-9BB60C7775D3}" presName="negativeSpace" presStyleCnt="0"/>
      <dgm:spPr/>
    </dgm:pt>
    <dgm:pt modelId="{D2F88772-9007-4496-ABE7-F2907FBDAF45}" type="pres">
      <dgm:prSet presAssocID="{C053A148-66D0-4DF3-80CF-9BB60C7775D3}" presName="childText" presStyleLbl="conFgAcc1" presStyleIdx="0" presStyleCnt="1" custScaleX="92321" custScaleY="29824" custLinFactNeighborX="2532" custLinFactNeighborY="-30220">
        <dgm:presLayoutVars>
          <dgm:bulletEnabled val="1"/>
        </dgm:presLayoutVars>
      </dgm:prSet>
      <dgm:spPr/>
    </dgm:pt>
  </dgm:ptLst>
  <dgm:cxnLst>
    <dgm:cxn modelId="{E1FE0810-D145-48FC-9126-D5C36DC5E563}" type="presOf" srcId="{8A699323-6611-455E-B00D-4460A50C4771}" destId="{BF0FE858-3CB2-4BC8-BDE2-CA6AB1A6A89D}" srcOrd="0" destOrd="0" presId="urn:microsoft.com/office/officeart/2005/8/layout/list1"/>
    <dgm:cxn modelId="{3C9DD829-CA8B-41FB-85AA-DFC8E32E1280}" type="presOf" srcId="{C053A148-66D0-4DF3-80CF-9BB60C7775D3}" destId="{82CB29AC-48C8-4CB8-833A-A7B9D8DE7EAC}" srcOrd="1" destOrd="0" presId="urn:microsoft.com/office/officeart/2005/8/layout/list1"/>
    <dgm:cxn modelId="{9151986D-4040-40D6-B97C-7A5531002D07}" type="presOf" srcId="{C053A148-66D0-4DF3-80CF-9BB60C7775D3}" destId="{35010975-2693-4548-86FC-D1CE187FCF8D}" srcOrd="0" destOrd="0" presId="urn:microsoft.com/office/officeart/2005/8/layout/list1"/>
    <dgm:cxn modelId="{8E58E483-0B4D-49E6-9082-1ADDF02F4DA1}" srcId="{8A699323-6611-455E-B00D-4460A50C4771}" destId="{C053A148-66D0-4DF3-80CF-9BB60C7775D3}" srcOrd="0" destOrd="0" parTransId="{D7EB46C4-D9E9-4DB2-95DF-B39238ED0E1F}" sibTransId="{9C07A869-6C73-4980-BD0E-1DFBF7B7C414}"/>
    <dgm:cxn modelId="{6914734A-F80C-4395-856A-F4A62904BC62}" type="presParOf" srcId="{BF0FE858-3CB2-4BC8-BDE2-CA6AB1A6A89D}" destId="{64B82D5E-9FA0-49AD-BF69-B9E4BDA215F7}" srcOrd="0" destOrd="0" presId="urn:microsoft.com/office/officeart/2005/8/layout/list1"/>
    <dgm:cxn modelId="{1A43D69B-C5AA-446A-B67A-9BC6DED56A11}" type="presParOf" srcId="{64B82D5E-9FA0-49AD-BF69-B9E4BDA215F7}" destId="{35010975-2693-4548-86FC-D1CE187FCF8D}" srcOrd="0" destOrd="0" presId="urn:microsoft.com/office/officeart/2005/8/layout/list1"/>
    <dgm:cxn modelId="{66198A48-7539-4A37-A3AA-1B804276AC4E}" type="presParOf" srcId="{64B82D5E-9FA0-49AD-BF69-B9E4BDA215F7}" destId="{82CB29AC-48C8-4CB8-833A-A7B9D8DE7EAC}" srcOrd="1" destOrd="0" presId="urn:microsoft.com/office/officeart/2005/8/layout/list1"/>
    <dgm:cxn modelId="{CE0C837B-7E28-4265-8787-A5303E3EC0BB}" type="presParOf" srcId="{BF0FE858-3CB2-4BC8-BDE2-CA6AB1A6A89D}" destId="{AA1C7878-9A3F-4D47-80B3-41B4ED26CF1C}" srcOrd="1" destOrd="0" presId="urn:microsoft.com/office/officeart/2005/8/layout/list1"/>
    <dgm:cxn modelId="{21BF8BC2-C3B6-4BC7-8D86-70FF2E47033B}" type="presParOf" srcId="{BF0FE858-3CB2-4BC8-BDE2-CA6AB1A6A89D}" destId="{D2F88772-9007-4496-ABE7-F2907FBDAF45}"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0B94E4-A4B4-4778-8CA7-63834EF5C1DD}"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ru-RU"/>
        </a:p>
      </dgm:t>
    </dgm:pt>
    <dgm:pt modelId="{C3660B9C-C231-4035-93FB-10194C2DB4A6}">
      <dgm:prSet phldrT="[Текст]" custT="1"/>
      <dgm:spPr>
        <a:solidFill>
          <a:schemeClr val="accent1">
            <a:lumMod val="75000"/>
          </a:schemeClr>
        </a:solidFill>
        <a:scene3d>
          <a:camera prst="orthographicFront">
            <a:rot lat="0" lon="0" rev="0"/>
          </a:camera>
          <a:lightRig rig="glow" dir="t">
            <a:rot lat="0" lon="0" rev="4800000"/>
          </a:lightRig>
        </a:scene3d>
        <a:sp3d prstMaterial="matte">
          <a:bevelT w="127000" h="63500"/>
        </a:sp3d>
      </dgm:spPr>
      <dgm:t>
        <a:bodyPr/>
        <a:lstStyle/>
        <a:p>
          <a:r>
            <a:rPr lang="ru-RU" sz="2000" dirty="0">
              <a:latin typeface="Times New Roman" panose="02020603050405020304" pitchFamily="18" charset="0"/>
              <a:cs typeface="Times New Roman" panose="02020603050405020304" pitchFamily="18" charset="0"/>
            </a:rPr>
            <a:t>2023 </a:t>
          </a:r>
          <a:r>
            <a:rPr lang="ru-RU" sz="2000" dirty="0" err="1">
              <a:latin typeface="Times New Roman" panose="02020603050405020304" pitchFamily="18" charset="0"/>
              <a:cs typeface="Times New Roman" panose="02020603050405020304" pitchFamily="18" charset="0"/>
            </a:rPr>
            <a:t>жылы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жарияланған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мақалалар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жалпы</a:t>
          </a:r>
          <a:r>
            <a:rPr lang="ru-RU" sz="2000" dirty="0">
              <a:latin typeface="Times New Roman" panose="02020603050405020304" pitchFamily="18" charset="0"/>
              <a:cs typeface="Times New Roman" panose="02020603050405020304" pitchFamily="18" charset="0"/>
            </a:rPr>
            <a:t> саны - 466</a:t>
          </a:r>
        </a:p>
      </dgm:t>
    </dgm:pt>
    <dgm:pt modelId="{8B7C4745-B8D6-445A-8C04-9F77998D4151}" type="parTrans" cxnId="{65FCDE03-5FF4-43FD-8E82-EBD8DA123484}">
      <dgm:prSet/>
      <dgm:spPr/>
      <dgm:t>
        <a:bodyPr/>
        <a:lstStyle/>
        <a:p>
          <a:endParaRPr lang="ru-RU"/>
        </a:p>
      </dgm:t>
    </dgm:pt>
    <dgm:pt modelId="{1D0B08A9-7294-4900-A946-413D286A0078}" type="sibTrans" cxnId="{65FCDE03-5FF4-43FD-8E82-EBD8DA123484}">
      <dgm:prSet/>
      <dgm:spPr/>
      <dgm:t>
        <a:bodyPr/>
        <a:lstStyle/>
        <a:p>
          <a:endParaRPr lang="ru-RU"/>
        </a:p>
      </dgm:t>
    </dgm:pt>
    <dgm:pt modelId="{BC96DCF6-3DDA-42EC-A7F9-254A4D42BC2B}">
      <dgm:prSet phldrT="[Текст]" custT="1"/>
      <dgm:spPr>
        <a:solidFill>
          <a:schemeClr val="accent1">
            <a:lumMod val="75000"/>
          </a:schemeClr>
        </a:solidFill>
        <a:scene3d>
          <a:camera prst="orthographicFront">
            <a:rot lat="0" lon="0" rev="0"/>
          </a:camera>
          <a:lightRig rig="contrasting" dir="t">
            <a:rot lat="0" lon="0" rev="1500000"/>
          </a:lightRig>
        </a:scene3d>
        <a:sp3d prstMaterial="metal">
          <a:bevelT w="88900" h="88900"/>
        </a:sp3d>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200" kern="1200" dirty="0">
            <a:latin typeface="Times New Roman" panose="02020603050405020304" pitchFamily="18" charset="0"/>
            <a:cs typeface="Times New Roman" panose="02020603050405020304" pitchFamily="18"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lang="ru-RU" sz="1200" kern="1200" dirty="0" err="1">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Web</a:t>
          </a:r>
          <a:r>
            <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 </a:t>
          </a:r>
          <a:r>
            <a:rPr lang="ru-RU" sz="1200" kern="1200" dirty="0" err="1">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of</a:t>
          </a:r>
          <a:r>
            <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 </a:t>
          </a:r>
          <a:r>
            <a:rPr lang="ru-RU" sz="1200" kern="1200" dirty="0" err="1">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Science</a:t>
          </a:r>
          <a:r>
            <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  </a:t>
          </a:r>
        </a:p>
        <a:p>
          <a:pPr marL="0" marR="0" lvl="0" indent="0" algn="ctr" defTabSz="889000" eaLnBrk="1" fontAlgn="auto" latinLnBrk="0" hangingPunct="1">
            <a:lnSpc>
              <a:spcPct val="90000"/>
            </a:lnSpc>
            <a:spcBef>
              <a:spcPct val="0"/>
            </a:spcBef>
            <a:spcAft>
              <a:spcPct val="35000"/>
            </a:spcAft>
            <a:buClrTx/>
            <a:buSzTx/>
            <a:buFontTx/>
            <a:buNone/>
            <a:tabLst/>
            <a:defRPr/>
          </a:pPr>
          <a:r>
            <a:rPr lang="kk-KZ"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3</a:t>
          </a:r>
          <a:endPar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endParaRPr>
        </a:p>
        <a:p>
          <a:pPr marL="0" lvl="0" algn="ctr" defTabSz="1066800">
            <a:lnSpc>
              <a:spcPct val="90000"/>
            </a:lnSpc>
            <a:spcBef>
              <a:spcPct val="0"/>
            </a:spcBef>
            <a:spcAft>
              <a:spcPct val="35000"/>
            </a:spcAft>
            <a:buNone/>
          </a:pPr>
          <a:r>
            <a:rPr lang="ru-RU" sz="1200" kern="1200" dirty="0">
              <a:latin typeface="Times New Roman" panose="02020603050405020304" pitchFamily="18" charset="0"/>
              <a:cs typeface="Times New Roman" panose="02020603050405020304" pitchFamily="18" charset="0"/>
            </a:rPr>
            <a:t> </a:t>
          </a:r>
        </a:p>
      </dgm:t>
    </dgm:pt>
    <dgm:pt modelId="{E4021BCC-75B7-4170-8FCA-B390D914394C}" type="parTrans" cxnId="{7897B2A4-7140-42A0-8FD9-4CE3647724DF}">
      <dgm:prSet/>
      <dgm:spPr/>
      <dgm:t>
        <a:bodyPr/>
        <a:lstStyle/>
        <a:p>
          <a:endParaRPr lang="ru-RU"/>
        </a:p>
      </dgm:t>
    </dgm:pt>
    <dgm:pt modelId="{E94D5093-C175-477C-B637-606FBF727654}" type="sibTrans" cxnId="{7897B2A4-7140-42A0-8FD9-4CE3647724DF}">
      <dgm:prSet/>
      <dgm:spPr/>
      <dgm:t>
        <a:bodyPr/>
        <a:lstStyle/>
        <a:p>
          <a:endParaRPr lang="ru-RU"/>
        </a:p>
      </dgm:t>
    </dgm:pt>
    <dgm:pt modelId="{859E71CA-0347-479F-A3B3-2C66B85A4817}">
      <dgm:prSet phldrT="[Текст]" custT="1"/>
      <dgm:spPr>
        <a:solidFill>
          <a:schemeClr val="accent1">
            <a:lumMod val="75000"/>
          </a:schemeClr>
        </a:solidFill>
        <a:scene3d>
          <a:camera prst="orthographicFront">
            <a:rot lat="0" lon="0" rev="0"/>
          </a:camera>
          <a:lightRig rig="contrasting" dir="t">
            <a:rot lat="0" lon="0" rev="1500000"/>
          </a:lightRig>
        </a:scene3d>
        <a:sp3d prstMaterial="metal">
          <a:bevelT w="88900" h="88900"/>
        </a:sp3d>
      </dgm:spPr>
      <dgm: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ru-RU" sz="1200" kern="1200" dirty="0" err="1">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Scopus</a:t>
          </a:r>
          <a:r>
            <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 </a:t>
          </a:r>
        </a:p>
        <a:p>
          <a:pPr marL="0" marR="0" lvl="0" indent="0" algn="ctr" defTabSz="889000" eaLnBrk="1" fontAlgn="auto" latinLnBrk="0" hangingPunct="1">
            <a:lnSpc>
              <a:spcPct val="90000"/>
            </a:lnSpc>
            <a:spcBef>
              <a:spcPct val="0"/>
            </a:spcBef>
            <a:spcAft>
              <a:spcPct val="35000"/>
            </a:spcAft>
            <a:buClrTx/>
            <a:buSzTx/>
            <a:buFontTx/>
            <a:buNone/>
            <a:tabLst/>
            <a:defRPr/>
          </a:pPr>
          <a:r>
            <a:rPr lang="kk-KZ"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30</a:t>
          </a:r>
          <a:endPar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endParaRPr>
        </a:p>
      </dgm:t>
    </dgm:pt>
    <dgm:pt modelId="{75D490D8-48D5-460E-991A-3434F7E96F28}" type="parTrans" cxnId="{8959F2F2-E5C9-436E-B0B3-354A30FE1F02}">
      <dgm:prSet/>
      <dgm:spPr/>
      <dgm:t>
        <a:bodyPr/>
        <a:lstStyle/>
        <a:p>
          <a:endParaRPr lang="ru-RU"/>
        </a:p>
      </dgm:t>
    </dgm:pt>
    <dgm:pt modelId="{D2999881-620F-4D9B-A8B9-C1BD9C60018C}" type="sibTrans" cxnId="{8959F2F2-E5C9-436E-B0B3-354A30FE1F02}">
      <dgm:prSet/>
      <dgm:spPr/>
      <dgm:t>
        <a:bodyPr/>
        <a:lstStyle/>
        <a:p>
          <a:endParaRPr lang="ru-RU"/>
        </a:p>
      </dgm:t>
    </dgm:pt>
    <dgm:pt modelId="{624B7F64-F183-4BCA-BD85-B16ABCD5EC64}">
      <dgm:prSet phldrT="[Текст]" custT="1"/>
      <dgm:spPr>
        <a:solidFill>
          <a:schemeClr val="accent1">
            <a:lumMod val="75000"/>
          </a:schemeClr>
        </a:solidFill>
        <a:scene3d>
          <a:camera prst="orthographicFront">
            <a:rot lat="0" lon="0" rev="0"/>
          </a:camera>
          <a:lightRig rig="contrasting" dir="t">
            <a:rot lat="0" lon="0" rev="1500000"/>
          </a:lightRig>
        </a:scene3d>
        <a:sp3d prstMaterial="metal">
          <a:bevelT w="88900" h="88900"/>
        </a:sp3d>
      </dgm:spPr>
      <dgm: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kk-KZ"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ҚР ҒЖБ БҒСБК кіретін журналдар</a:t>
          </a:r>
          <a:endPar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 58</a:t>
          </a:r>
        </a:p>
      </dgm:t>
    </dgm:pt>
    <dgm:pt modelId="{B0D3365B-1EDA-4DDC-8187-603357AFDF0B}" type="parTrans" cxnId="{BE7E1E6A-7F75-4125-96F6-20E1717DC189}">
      <dgm:prSet/>
      <dgm:spPr/>
      <dgm:t>
        <a:bodyPr/>
        <a:lstStyle/>
        <a:p>
          <a:endParaRPr lang="ru-RU"/>
        </a:p>
      </dgm:t>
    </dgm:pt>
    <dgm:pt modelId="{C83B8E1C-74D5-4F56-BF66-73A252097FBC}" type="sibTrans" cxnId="{BE7E1E6A-7F75-4125-96F6-20E1717DC189}">
      <dgm:prSet/>
      <dgm:spPr/>
      <dgm:t>
        <a:bodyPr/>
        <a:lstStyle/>
        <a:p>
          <a:endParaRPr lang="ru-RU"/>
        </a:p>
      </dgm:t>
    </dgm:pt>
    <dgm:pt modelId="{F9E99BB9-F69D-4462-97B4-B932FF929445}">
      <dgm:prSet/>
      <dgm:spPr/>
      <dgm:t>
        <a:bodyPr/>
        <a:lstStyle/>
        <a:p>
          <a:endParaRPr lang="ru-RU" dirty="0"/>
        </a:p>
      </dgm:t>
    </dgm:pt>
    <dgm:pt modelId="{4E5E4FD5-8466-4E48-9750-EF308091B9EA}" type="parTrans" cxnId="{E71D2F03-DB41-46B3-B7CE-5D623428DBB0}">
      <dgm:prSet/>
      <dgm:spPr/>
      <dgm:t>
        <a:bodyPr/>
        <a:lstStyle/>
        <a:p>
          <a:endParaRPr lang="ru-RU"/>
        </a:p>
      </dgm:t>
    </dgm:pt>
    <dgm:pt modelId="{C5EEBE3D-6E55-4129-A023-7E59549EFF60}" type="sibTrans" cxnId="{E71D2F03-DB41-46B3-B7CE-5D623428DBB0}">
      <dgm:prSet/>
      <dgm:spPr/>
      <dgm:t>
        <a:bodyPr/>
        <a:lstStyle/>
        <a:p>
          <a:endParaRPr lang="ru-RU"/>
        </a:p>
      </dgm:t>
    </dgm:pt>
    <dgm:pt modelId="{0C62A750-7F92-46ED-8AC6-80D7459C83C6}" type="pres">
      <dgm:prSet presAssocID="{040B94E4-A4B4-4778-8CA7-63834EF5C1DD}" presName="composite" presStyleCnt="0">
        <dgm:presLayoutVars>
          <dgm:chMax val="1"/>
          <dgm:dir/>
          <dgm:resizeHandles val="exact"/>
        </dgm:presLayoutVars>
      </dgm:prSet>
      <dgm:spPr/>
    </dgm:pt>
    <dgm:pt modelId="{161FF31F-34E3-4A7B-BE9A-CA46113146E3}" type="pres">
      <dgm:prSet presAssocID="{C3660B9C-C231-4035-93FB-10194C2DB4A6}" presName="roof" presStyleLbl="dkBgShp" presStyleIdx="0" presStyleCnt="2" custScaleY="28191" custLinFactNeighborX="41315" custLinFactNeighborY="7334"/>
      <dgm:spPr/>
    </dgm:pt>
    <dgm:pt modelId="{A0D08124-1C5E-441F-B0CD-2D8BE5CC7F12}" type="pres">
      <dgm:prSet presAssocID="{C3660B9C-C231-4035-93FB-10194C2DB4A6}" presName="pillars" presStyleCnt="0"/>
      <dgm:spPr/>
    </dgm:pt>
    <dgm:pt modelId="{AA963969-3155-4963-B164-03DB11239BD8}" type="pres">
      <dgm:prSet presAssocID="{C3660B9C-C231-4035-93FB-10194C2DB4A6}" presName="pillar1" presStyleLbl="node1" presStyleIdx="0" presStyleCnt="3" custScaleX="22466" custScaleY="32518" custLinFactNeighborX="-19206" custLinFactNeighborY="-33874">
        <dgm:presLayoutVars>
          <dgm:bulletEnabled val="1"/>
        </dgm:presLayoutVars>
      </dgm:prSet>
      <dgm:spPr/>
    </dgm:pt>
    <dgm:pt modelId="{AEA614CF-1190-4A0A-8CD5-A59A606A5009}" type="pres">
      <dgm:prSet presAssocID="{859E71CA-0347-479F-A3B3-2C66B85A4817}" presName="pillarX" presStyleLbl="node1" presStyleIdx="1" presStyleCnt="3" custScaleX="14622" custScaleY="35976" custLinFactNeighborX="-16780" custLinFactNeighborY="-36855">
        <dgm:presLayoutVars>
          <dgm:bulletEnabled val="1"/>
        </dgm:presLayoutVars>
      </dgm:prSet>
      <dgm:spPr/>
    </dgm:pt>
    <dgm:pt modelId="{0C85430A-6ADC-49D8-995A-28E8B77BC102}" type="pres">
      <dgm:prSet presAssocID="{624B7F64-F183-4BCA-BD85-B16ABCD5EC64}" presName="pillarX" presStyleLbl="node1" presStyleIdx="2" presStyleCnt="3" custScaleX="16723" custScaleY="47320" custLinFactNeighborX="-15430" custLinFactNeighborY="-31279">
        <dgm:presLayoutVars>
          <dgm:bulletEnabled val="1"/>
        </dgm:presLayoutVars>
      </dgm:prSet>
      <dgm:spPr/>
    </dgm:pt>
    <dgm:pt modelId="{213DE940-86AA-48DE-97C3-4F591AB0403F}" type="pres">
      <dgm:prSet presAssocID="{C3660B9C-C231-4035-93FB-10194C2DB4A6}" presName="base" presStyleLbl="dkBgShp" presStyleIdx="1" presStyleCnt="2"/>
      <dgm:spPr>
        <a:solidFill>
          <a:schemeClr val="bg1"/>
        </a:solidFill>
      </dgm:spPr>
    </dgm:pt>
  </dgm:ptLst>
  <dgm:cxnLst>
    <dgm:cxn modelId="{E71D2F03-DB41-46B3-B7CE-5D623428DBB0}" srcId="{040B94E4-A4B4-4778-8CA7-63834EF5C1DD}" destId="{F9E99BB9-F69D-4462-97B4-B932FF929445}" srcOrd="1" destOrd="0" parTransId="{4E5E4FD5-8466-4E48-9750-EF308091B9EA}" sibTransId="{C5EEBE3D-6E55-4129-A023-7E59549EFF60}"/>
    <dgm:cxn modelId="{65FCDE03-5FF4-43FD-8E82-EBD8DA123484}" srcId="{040B94E4-A4B4-4778-8CA7-63834EF5C1DD}" destId="{C3660B9C-C231-4035-93FB-10194C2DB4A6}" srcOrd="0" destOrd="0" parTransId="{8B7C4745-B8D6-445A-8C04-9F77998D4151}" sibTransId="{1D0B08A9-7294-4900-A946-413D286A0078}"/>
    <dgm:cxn modelId="{8121C01D-1ADF-43CD-A48D-090DE8F99E5B}" type="presOf" srcId="{859E71CA-0347-479F-A3B3-2C66B85A4817}" destId="{AEA614CF-1190-4A0A-8CD5-A59A606A5009}" srcOrd="0" destOrd="0" presId="urn:microsoft.com/office/officeart/2005/8/layout/hList3"/>
    <dgm:cxn modelId="{2DE6A32C-45B3-4196-B7DC-5A3255D97A28}" type="presOf" srcId="{624B7F64-F183-4BCA-BD85-B16ABCD5EC64}" destId="{0C85430A-6ADC-49D8-995A-28E8B77BC102}" srcOrd="0" destOrd="0" presId="urn:microsoft.com/office/officeart/2005/8/layout/hList3"/>
    <dgm:cxn modelId="{BE7E1E6A-7F75-4125-96F6-20E1717DC189}" srcId="{C3660B9C-C231-4035-93FB-10194C2DB4A6}" destId="{624B7F64-F183-4BCA-BD85-B16ABCD5EC64}" srcOrd="2" destOrd="0" parTransId="{B0D3365B-1EDA-4DDC-8187-603357AFDF0B}" sibTransId="{C83B8E1C-74D5-4F56-BF66-73A252097FBC}"/>
    <dgm:cxn modelId="{07851A91-52DA-4162-88AC-347E8BF90B87}" type="presOf" srcId="{C3660B9C-C231-4035-93FB-10194C2DB4A6}" destId="{161FF31F-34E3-4A7B-BE9A-CA46113146E3}" srcOrd="0" destOrd="0" presId="urn:microsoft.com/office/officeart/2005/8/layout/hList3"/>
    <dgm:cxn modelId="{7897B2A4-7140-42A0-8FD9-4CE3647724DF}" srcId="{C3660B9C-C231-4035-93FB-10194C2DB4A6}" destId="{BC96DCF6-3DDA-42EC-A7F9-254A4D42BC2B}" srcOrd="0" destOrd="0" parTransId="{E4021BCC-75B7-4170-8FCA-B390D914394C}" sibTransId="{E94D5093-C175-477C-B637-606FBF727654}"/>
    <dgm:cxn modelId="{C0DA72D6-000A-418D-8E5A-B357F61D9867}" type="presOf" srcId="{040B94E4-A4B4-4778-8CA7-63834EF5C1DD}" destId="{0C62A750-7F92-46ED-8AC6-80D7459C83C6}" srcOrd="0" destOrd="0" presId="urn:microsoft.com/office/officeart/2005/8/layout/hList3"/>
    <dgm:cxn modelId="{D2E983DC-D1C2-48F5-9E34-C0BDB3DED66C}" type="presOf" srcId="{BC96DCF6-3DDA-42EC-A7F9-254A4D42BC2B}" destId="{AA963969-3155-4963-B164-03DB11239BD8}" srcOrd="0" destOrd="0" presId="urn:microsoft.com/office/officeart/2005/8/layout/hList3"/>
    <dgm:cxn modelId="{8959F2F2-E5C9-436E-B0B3-354A30FE1F02}" srcId="{C3660B9C-C231-4035-93FB-10194C2DB4A6}" destId="{859E71CA-0347-479F-A3B3-2C66B85A4817}" srcOrd="1" destOrd="0" parTransId="{75D490D8-48D5-460E-991A-3434F7E96F28}" sibTransId="{D2999881-620F-4D9B-A8B9-C1BD9C60018C}"/>
    <dgm:cxn modelId="{B74FEC25-8C03-45CD-AD5A-788DC1EC847D}" type="presParOf" srcId="{0C62A750-7F92-46ED-8AC6-80D7459C83C6}" destId="{161FF31F-34E3-4A7B-BE9A-CA46113146E3}" srcOrd="0" destOrd="0" presId="urn:microsoft.com/office/officeart/2005/8/layout/hList3"/>
    <dgm:cxn modelId="{393B3B40-F4C9-4870-8320-4B0D2B469381}" type="presParOf" srcId="{0C62A750-7F92-46ED-8AC6-80D7459C83C6}" destId="{A0D08124-1C5E-441F-B0CD-2D8BE5CC7F12}" srcOrd="1" destOrd="0" presId="urn:microsoft.com/office/officeart/2005/8/layout/hList3"/>
    <dgm:cxn modelId="{67DCD9CC-5599-4C93-B93E-C7707ECCB925}" type="presParOf" srcId="{A0D08124-1C5E-441F-B0CD-2D8BE5CC7F12}" destId="{AA963969-3155-4963-B164-03DB11239BD8}" srcOrd="0" destOrd="0" presId="urn:microsoft.com/office/officeart/2005/8/layout/hList3"/>
    <dgm:cxn modelId="{FA279840-4959-4181-BBA6-DB46B0748F23}" type="presParOf" srcId="{A0D08124-1C5E-441F-B0CD-2D8BE5CC7F12}" destId="{AEA614CF-1190-4A0A-8CD5-A59A606A5009}" srcOrd="1" destOrd="0" presId="urn:microsoft.com/office/officeart/2005/8/layout/hList3"/>
    <dgm:cxn modelId="{0BBD17F5-A9FF-400C-AE6D-029D09E091C2}" type="presParOf" srcId="{A0D08124-1C5E-441F-B0CD-2D8BE5CC7F12}" destId="{0C85430A-6ADC-49D8-995A-28E8B77BC102}" srcOrd="2" destOrd="0" presId="urn:microsoft.com/office/officeart/2005/8/layout/hList3"/>
    <dgm:cxn modelId="{866CD52C-C15F-4483-A0C0-3B31B5F537B6}" type="presParOf" srcId="{0C62A750-7F92-46ED-8AC6-80D7459C83C6}" destId="{213DE940-86AA-48DE-97C3-4F591AB0403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12515-76BD-4550-A7ED-62DFF929AAFA}">
      <dsp:nvSpPr>
        <dsp:cNvPr id="0" name=""/>
        <dsp:cNvSpPr/>
      </dsp:nvSpPr>
      <dsp:spPr>
        <a:xfrm>
          <a:off x="88185" y="336774"/>
          <a:ext cx="11598457" cy="573832"/>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kk-KZ" sz="2400" kern="1200" dirty="0">
              <a:latin typeface="Times New Roman" panose="02020603050405020304" pitchFamily="18" charset="0"/>
              <a:cs typeface="Times New Roman" panose="02020603050405020304" pitchFamily="18" charset="0"/>
            </a:rPr>
            <a:t>2023-2024 оқу жылындағы университет ПОҚ </a:t>
          </a:r>
          <a:r>
            <a:rPr lang="kk-KZ" sz="2400" kern="1200" dirty="0">
              <a:solidFill>
                <a:schemeClr val="tx1"/>
              </a:solidFill>
              <a:latin typeface="Times New Roman" panose="02020603050405020304" pitchFamily="18" charset="0"/>
              <a:cs typeface="Times New Roman" panose="02020603050405020304" pitchFamily="18" charset="0"/>
            </a:rPr>
            <a:t>ғылыми дәрежелілігі </a:t>
          </a:r>
          <a:endParaRPr lang="ru-RU" sz="2400" kern="1200" dirty="0">
            <a:solidFill>
              <a:schemeClr val="tx1"/>
            </a:solidFill>
            <a:latin typeface="Times New Roman" panose="02020603050405020304" pitchFamily="18" charset="0"/>
            <a:cs typeface="Times New Roman" panose="02020603050405020304" pitchFamily="18" charset="0"/>
          </a:endParaRPr>
        </a:p>
        <a:p>
          <a:pPr marL="0" lvl="0" defTabSz="2889250">
            <a:lnSpc>
              <a:spcPct val="90000"/>
            </a:lnSpc>
            <a:spcBef>
              <a:spcPct val="0"/>
            </a:spcBef>
            <a:spcAft>
              <a:spcPct val="35000"/>
            </a:spcAft>
            <a:buNone/>
          </a:pPr>
          <a:endParaRPr lang="ru-RU" kern="1200" dirty="0"/>
        </a:p>
      </dsp:txBody>
      <dsp:txXfrm>
        <a:off x="104992" y="353581"/>
        <a:ext cx="11564843" cy="540218"/>
      </dsp:txXfrm>
    </dsp:sp>
    <dsp:sp modelId="{A5154EC0-D0B5-4BFD-AFF8-7A40F8BD9C20}">
      <dsp:nvSpPr>
        <dsp:cNvPr id="0" name=""/>
        <dsp:cNvSpPr/>
      </dsp:nvSpPr>
      <dsp:spPr>
        <a:xfrm>
          <a:off x="404352" y="2915013"/>
          <a:ext cx="503990" cy="537153"/>
        </a:xfrm>
        <a:prstGeom prst="roundRect">
          <a:avLst>
            <a:gd name="adj" fmla="val 16670"/>
          </a:avLst>
        </a:prstGeom>
        <a:blipFill rotWithShape="1">
          <a:blip xmlns:r="http://schemas.openxmlformats.org/officeDocument/2006/relationships" r:embed="rId1"/>
          <a:srcRect/>
          <a:stretch>
            <a:fillRect t="-2000" b="-2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B637DE-9FE2-4449-B8A5-CCAA5F99EAD2}">
      <dsp:nvSpPr>
        <dsp:cNvPr id="0" name=""/>
        <dsp:cNvSpPr/>
      </dsp:nvSpPr>
      <dsp:spPr>
        <a:xfrm>
          <a:off x="1109921" y="2987675"/>
          <a:ext cx="2030818" cy="454722"/>
        </a:xfrm>
        <a:prstGeom prst="roundRect">
          <a:avLst>
            <a:gd name="adj" fmla="val 1667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kk-KZ" sz="2000" kern="1200" dirty="0">
              <a:latin typeface="Times New Roman" panose="02020603050405020304" pitchFamily="18" charset="0"/>
              <a:cs typeface="Times New Roman" panose="02020603050405020304" pitchFamily="18" charset="0"/>
            </a:rPr>
            <a:t>199 </a:t>
          </a:r>
          <a:r>
            <a:rPr lang="ru-RU" sz="2000" kern="1200" dirty="0">
              <a:latin typeface="Times New Roman" panose="02020603050405020304" pitchFamily="18" charset="0"/>
              <a:cs typeface="Times New Roman" panose="02020603050405020304" pitchFamily="18" charset="0"/>
            </a:rPr>
            <a:t>–</a:t>
          </a:r>
          <a:r>
            <a:rPr lang="kk-KZ" sz="2000" kern="1200" dirty="0">
              <a:latin typeface="Times New Roman" panose="02020603050405020304" pitchFamily="18" charset="0"/>
              <a:cs typeface="Times New Roman" panose="02020603050405020304" pitchFamily="18" charset="0"/>
            </a:rPr>
            <a:t> Магистр</a:t>
          </a:r>
          <a:endParaRPr lang="ru-RU" sz="2000" kern="1200" dirty="0">
            <a:latin typeface="Times New Roman" panose="02020603050405020304" pitchFamily="18" charset="0"/>
            <a:cs typeface="Times New Roman" panose="02020603050405020304" pitchFamily="18" charset="0"/>
          </a:endParaRPr>
        </a:p>
      </dsp:txBody>
      <dsp:txXfrm>
        <a:off x="1132123" y="3009877"/>
        <a:ext cx="1986414" cy="4103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1E831-B793-41A4-ACF9-143C1AB062FF}">
      <dsp:nvSpPr>
        <dsp:cNvPr id="0" name=""/>
        <dsp:cNvSpPr/>
      </dsp:nvSpPr>
      <dsp:spPr>
        <a:xfrm rot="10800000">
          <a:off x="689053" y="110816"/>
          <a:ext cx="2156266" cy="508170"/>
        </a:xfrm>
        <a:prstGeom prst="homePlat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3372"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15 – </a:t>
          </a:r>
          <a:r>
            <a:rPr lang="ru-RU" sz="2000" kern="1200" dirty="0" err="1">
              <a:latin typeface="Times New Roman" panose="02020603050405020304" pitchFamily="18" charset="0"/>
              <a:cs typeface="Times New Roman" panose="02020603050405020304" pitchFamily="18" charset="0"/>
            </a:rPr>
            <a:t>Ғылым</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докторы</a:t>
          </a:r>
          <a:endParaRPr lang="ru-RU" sz="2000" kern="1200" dirty="0">
            <a:latin typeface="Times New Roman" panose="02020603050405020304" pitchFamily="18" charset="0"/>
            <a:cs typeface="Times New Roman" panose="02020603050405020304" pitchFamily="18" charset="0"/>
          </a:endParaRPr>
        </a:p>
      </dsp:txBody>
      <dsp:txXfrm rot="10800000">
        <a:off x="816095" y="110816"/>
        <a:ext cx="2029224" cy="508170"/>
      </dsp:txXfrm>
    </dsp:sp>
    <dsp:sp modelId="{FA2C9C89-DE0C-4CDB-9CCA-412A2A4F9E5E}">
      <dsp:nvSpPr>
        <dsp:cNvPr id="0" name=""/>
        <dsp:cNvSpPr/>
      </dsp:nvSpPr>
      <dsp:spPr>
        <a:xfrm>
          <a:off x="0" y="180462"/>
          <a:ext cx="548005" cy="479637"/>
        </a:xfrm>
        <a:prstGeom prst="ellipse">
          <a:avLst/>
        </a:prstGeom>
        <a:blipFill rotWithShape="1">
          <a:blip xmlns:r="http://schemas.openxmlformats.org/officeDocument/2006/relationships" r:embed="rId1"/>
          <a:srcRect/>
          <a:stretch>
            <a:fillRect t="-7000" b="-7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3A457BF-FE53-48E2-A630-AFB1EF666BE5}">
      <dsp:nvSpPr>
        <dsp:cNvPr id="0" name=""/>
        <dsp:cNvSpPr/>
      </dsp:nvSpPr>
      <dsp:spPr>
        <a:xfrm rot="10800000">
          <a:off x="652784" y="813673"/>
          <a:ext cx="2176740" cy="473612"/>
        </a:xfrm>
        <a:prstGeom prst="homePlat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3372"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86 – </a:t>
          </a:r>
          <a:r>
            <a:rPr lang="ru-RU" sz="2000" kern="1200" dirty="0" err="1">
              <a:latin typeface="Times New Roman" panose="02020603050405020304" pitchFamily="18" charset="0"/>
              <a:cs typeface="Times New Roman" panose="02020603050405020304" pitchFamily="18" charset="0"/>
            </a:rPr>
            <a:t>Ғылым</a:t>
          </a:r>
          <a:r>
            <a:rPr lang="ru-RU" sz="2000" kern="1200" dirty="0">
              <a:latin typeface="Times New Roman" panose="02020603050405020304" pitchFamily="18" charset="0"/>
              <a:cs typeface="Times New Roman" panose="02020603050405020304" pitchFamily="18" charset="0"/>
            </a:rPr>
            <a:t> кандидаты</a:t>
          </a:r>
        </a:p>
      </dsp:txBody>
      <dsp:txXfrm rot="10800000">
        <a:off x="771187" y="813673"/>
        <a:ext cx="2058337" cy="473612"/>
      </dsp:txXfrm>
    </dsp:sp>
    <dsp:sp modelId="{2C578324-5689-4365-B402-896A241788E0}">
      <dsp:nvSpPr>
        <dsp:cNvPr id="0" name=""/>
        <dsp:cNvSpPr/>
      </dsp:nvSpPr>
      <dsp:spPr>
        <a:xfrm>
          <a:off x="51712" y="795495"/>
          <a:ext cx="574921" cy="448417"/>
        </a:xfrm>
        <a:prstGeom prst="ellipse">
          <a:avLst/>
        </a:prstGeom>
        <a:blipFill rotWithShape="1">
          <a:blip xmlns:r="http://schemas.openxmlformats.org/officeDocument/2006/relationships" r:embed="rId1"/>
          <a:srcRect/>
          <a:stretch>
            <a:fillRect t="-14000" b="-14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EA4D390-97A8-4CAA-BFEE-B1EDE8FA5CBF}">
      <dsp:nvSpPr>
        <dsp:cNvPr id="0" name=""/>
        <dsp:cNvSpPr/>
      </dsp:nvSpPr>
      <dsp:spPr>
        <a:xfrm rot="10800000">
          <a:off x="743344" y="1453335"/>
          <a:ext cx="2053871" cy="459902"/>
        </a:xfrm>
        <a:prstGeom prst="homePlat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3372" tIns="68580" rIns="128016" bIns="68580" numCol="1" spcCol="1270" anchor="ctr" anchorCtr="0">
          <a:noAutofit/>
        </a:bodyPr>
        <a:lstStyle/>
        <a:p>
          <a:pPr marL="0" lvl="0" indent="0" algn="ctr" defTabSz="800100">
            <a:lnSpc>
              <a:spcPct val="90000"/>
            </a:lnSpc>
            <a:spcBef>
              <a:spcPct val="0"/>
            </a:spcBef>
            <a:spcAft>
              <a:spcPct val="35000"/>
            </a:spcAft>
            <a:buNone/>
          </a:pPr>
          <a:r>
            <a:rPr lang="ru-RU" sz="1800" kern="1200" dirty="0">
              <a:latin typeface="Times New Roman" panose="02020603050405020304" pitchFamily="18" charset="0"/>
              <a:cs typeface="Times New Roman" panose="02020603050405020304" pitchFamily="18" charset="0"/>
            </a:rPr>
            <a:t>31 – </a:t>
          </a:r>
          <a:r>
            <a:rPr lang="en-US" sz="1800" kern="1200" dirty="0">
              <a:latin typeface="Times New Roman" panose="02020603050405020304" pitchFamily="18" charset="0"/>
              <a:cs typeface="Times New Roman" panose="02020603050405020304" pitchFamily="18" charset="0"/>
            </a:rPr>
            <a:t>PhD</a:t>
          </a:r>
          <a:endParaRPr lang="ru-RU" sz="1800" kern="1200" dirty="0">
            <a:latin typeface="Times New Roman" panose="02020603050405020304" pitchFamily="18" charset="0"/>
            <a:cs typeface="Times New Roman" panose="02020603050405020304" pitchFamily="18" charset="0"/>
          </a:endParaRPr>
        </a:p>
      </dsp:txBody>
      <dsp:txXfrm rot="10800000">
        <a:off x="858319" y="1453335"/>
        <a:ext cx="1938896" cy="459902"/>
      </dsp:txXfrm>
    </dsp:sp>
    <dsp:sp modelId="{71840038-ED51-418D-8371-CEE92F63A308}">
      <dsp:nvSpPr>
        <dsp:cNvPr id="0" name=""/>
        <dsp:cNvSpPr/>
      </dsp:nvSpPr>
      <dsp:spPr>
        <a:xfrm>
          <a:off x="8715" y="1434617"/>
          <a:ext cx="572486" cy="572591"/>
        </a:xfrm>
        <a:prstGeom prst="ellipse">
          <a:avLst/>
        </a:prstGeom>
        <a:blipFill rotWithShape="1">
          <a:blip xmlns:r="http://schemas.openxmlformats.org/officeDocument/2006/relationships" r:embed="rId1"/>
          <a:srcRect/>
          <a:stretch>
            <a:fillRect/>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88772-9007-4496-ABE7-F2907FBDAF45}">
      <dsp:nvSpPr>
        <dsp:cNvPr id="0" name=""/>
        <dsp:cNvSpPr/>
      </dsp:nvSpPr>
      <dsp:spPr>
        <a:xfrm>
          <a:off x="218939" y="1009604"/>
          <a:ext cx="7982893" cy="488517"/>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CB29AC-48C8-4CB8-833A-A7B9D8DE7EAC}">
      <dsp:nvSpPr>
        <dsp:cNvPr id="0" name=""/>
        <dsp:cNvSpPr/>
      </dsp:nvSpPr>
      <dsp:spPr>
        <a:xfrm>
          <a:off x="43937" y="0"/>
          <a:ext cx="8218975" cy="1408514"/>
        </a:xfrm>
        <a:prstGeom prst="roundRect">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782" tIns="0" rIns="228782" bIns="0" numCol="1" spcCol="1270" anchor="ctr" anchorCtr="0">
          <a:noAutofit/>
        </a:bodyPr>
        <a:lstStyle/>
        <a:p>
          <a:pPr marL="0" lvl="0" indent="0" algn="l" defTabSz="711200">
            <a:lnSpc>
              <a:spcPct val="90000"/>
            </a:lnSpc>
            <a:spcBef>
              <a:spcPct val="0"/>
            </a:spcBef>
            <a:spcAft>
              <a:spcPct val="35000"/>
            </a:spcAft>
            <a:buNone/>
          </a:pPr>
          <a:r>
            <a:rPr lang="ru-RU" sz="1600" b="0" u="sng"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Х.Б.Табылдиев</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атындағы</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Каспий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өңірінің</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тарихы</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археологиясы</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және</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этнологиясы</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a:t>
          </a:r>
          <a:r>
            <a:rPr lang="kk-KZ" sz="1600" b="0" u="none" kern="1200" dirty="0">
              <a:solidFill>
                <a:schemeClr val="tx1"/>
              </a:solidFill>
              <a:latin typeface="Times New Roman" panose="02020603050405020304" pitchFamily="18" charset="0"/>
              <a:cs typeface="Times New Roman" panose="02020603050405020304" pitchFamily="18" charset="0"/>
            </a:rPr>
            <a:t> ;</a:t>
          </a:r>
          <a:endParaRPr lang="ru-RU" sz="1600" b="0" u="none" kern="1200" dirty="0">
            <a:solidFill>
              <a:schemeClr val="tx1"/>
            </a:solidFill>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kk-KZ" sz="1600" b="0" u="none" kern="1200" dirty="0">
              <a:solidFill>
                <a:schemeClr val="tx1"/>
              </a:solidFill>
              <a:latin typeface="Times New Roman" panose="02020603050405020304" pitchFamily="18" charset="0"/>
              <a:cs typeface="Times New Roman" panose="02020603050405020304" pitchFamily="18" charset="0"/>
            </a:rPr>
            <a:t>- Физика, математика және цифрлықлар технология;</a:t>
          </a:r>
          <a:endParaRPr lang="ru-RU" sz="1600" b="0" u="none" kern="1200" dirty="0">
            <a:solidFill>
              <a:schemeClr val="tx1"/>
            </a:solidFill>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 Экология,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био</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және</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extLst>
                  <a:ext uri="{A12FA001-AC4F-418D-AE19-62706E023703}">
                    <ahyp:hlinkClr xmlns:ahyp="http://schemas.microsoft.com/office/drawing/2018/hyperlinkcolor" val="tx"/>
                  </a:ext>
                </a:extLst>
              </a:hlinkClick>
            </a:rPr>
            <a:t>нанотехнология</a:t>
          </a:r>
          <a:r>
            <a:rPr lang="kk-KZ" sz="1600" b="0" u="none" kern="1200" dirty="0">
              <a:solidFill>
                <a:schemeClr val="tx1"/>
              </a:solidFill>
              <a:latin typeface="Times New Roman" panose="02020603050405020304" pitchFamily="18" charset="0"/>
              <a:cs typeface="Times New Roman" panose="02020603050405020304" pitchFamily="18" charset="0"/>
            </a:rPr>
            <a:t>;</a:t>
          </a:r>
          <a:r>
            <a:rPr lang="en-US" sz="1600" b="0" u="none" kern="1200" dirty="0">
              <a:solidFill>
                <a:schemeClr val="tx1"/>
              </a:solidFill>
              <a:latin typeface="Times New Roman" panose="02020603050405020304" pitchFamily="18" charset="0"/>
              <a:cs typeface="Times New Roman" panose="02020603050405020304" pitchFamily="18" charset="0"/>
            </a:rPr>
            <a:t> </a:t>
          </a:r>
          <a:r>
            <a:rPr lang="ru-RU" sz="1600" b="0" u="none" kern="1200" dirty="0">
              <a:solidFill>
                <a:schemeClr val="tx1"/>
              </a:solidFill>
              <a:latin typeface="Times New Roman" panose="02020603050405020304" pitchFamily="18" charset="0"/>
              <a:cs typeface="Times New Roman" panose="02020603050405020304" pitchFamily="18" charset="0"/>
            </a:rPr>
            <a:t> </a:t>
          </a:r>
        </a:p>
        <a:p>
          <a:pPr marL="0" lvl="0" indent="0" algn="l" defTabSz="711200">
            <a:lnSpc>
              <a:spcPct val="90000"/>
            </a:lnSpc>
            <a:spcBef>
              <a:spcPct val="0"/>
            </a:spcBef>
            <a:spcAft>
              <a:spcPct val="35000"/>
            </a:spcAft>
            <a:buNone/>
          </a:pP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Қазақстан</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халқы</a:t>
          </a:r>
          <a:r>
            <a:rPr lang="ru-RU" sz="1600" b="0" u="none"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 </a:t>
          </a:r>
          <a:r>
            <a:rPr lang="ru-RU" sz="1600" b="0" u="none" kern="1200" dirty="0" err="1">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3">
                <a:extLst>
                  <a:ext uri="{A12FA001-AC4F-418D-AE19-62706E023703}">
                    <ahyp:hlinkClr xmlns:ahyp="http://schemas.microsoft.com/office/drawing/2018/hyperlinkcolor" val="tx"/>
                  </a:ext>
                </a:extLst>
              </a:hlinkClick>
            </a:rPr>
            <a:t>Ассамблеясы</a:t>
          </a:r>
          <a:r>
            <a:rPr lang="ru-RU" sz="1600" b="0" u="none" kern="1200" dirty="0">
              <a:solidFill>
                <a:schemeClr val="tx1"/>
              </a:solidFill>
              <a:latin typeface="Times New Roman" panose="02020603050405020304" pitchFamily="18" charset="0"/>
              <a:cs typeface="Times New Roman" panose="02020603050405020304" pitchFamily="18" charset="0"/>
            </a:rPr>
            <a:t> институты.</a:t>
          </a:r>
        </a:p>
      </dsp:txBody>
      <dsp:txXfrm>
        <a:off x="112695" y="68758"/>
        <a:ext cx="8081459" cy="1270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FF31F-34E3-4A7B-BE9A-CA46113146E3}">
      <dsp:nvSpPr>
        <dsp:cNvPr id="0" name=""/>
        <dsp:cNvSpPr/>
      </dsp:nvSpPr>
      <dsp:spPr>
        <a:xfrm>
          <a:off x="0" y="242327"/>
          <a:ext cx="6781821" cy="270165"/>
        </a:xfrm>
        <a:prstGeom prst="rect">
          <a:avLst/>
        </a:prstGeom>
        <a:solidFill>
          <a:schemeClr val="accent1">
            <a:lumMod val="75000"/>
          </a:schemeClr>
        </a:solidFill>
        <a:ln>
          <a:noFill/>
        </a:ln>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latin typeface="Times New Roman" panose="02020603050405020304" pitchFamily="18" charset="0"/>
              <a:cs typeface="Times New Roman" panose="02020603050405020304" pitchFamily="18" charset="0"/>
            </a:rPr>
            <a:t>2023 </a:t>
          </a:r>
          <a:r>
            <a:rPr lang="ru-RU" sz="2000" kern="1200" dirty="0" err="1">
              <a:latin typeface="Times New Roman" panose="02020603050405020304" pitchFamily="18" charset="0"/>
              <a:cs typeface="Times New Roman" panose="02020603050405020304" pitchFamily="18" charset="0"/>
            </a:rPr>
            <a:t>жылы</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жарияланған</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мақалалар</a:t>
          </a:r>
          <a:r>
            <a:rPr lang="ru-RU" sz="2000" kern="1200" dirty="0">
              <a:latin typeface="Times New Roman" panose="02020603050405020304" pitchFamily="18" charset="0"/>
              <a:cs typeface="Times New Roman" panose="02020603050405020304" pitchFamily="18" charset="0"/>
            </a:rPr>
            <a:t> </a:t>
          </a:r>
          <a:r>
            <a:rPr lang="ru-RU" sz="2000" kern="1200" dirty="0" err="1">
              <a:latin typeface="Times New Roman" panose="02020603050405020304" pitchFamily="18" charset="0"/>
              <a:cs typeface="Times New Roman" panose="02020603050405020304" pitchFamily="18" charset="0"/>
            </a:rPr>
            <a:t>жалпы</a:t>
          </a:r>
          <a:r>
            <a:rPr lang="ru-RU" sz="2000" kern="1200" dirty="0">
              <a:latin typeface="Times New Roman" panose="02020603050405020304" pitchFamily="18" charset="0"/>
              <a:cs typeface="Times New Roman" panose="02020603050405020304" pitchFamily="18" charset="0"/>
            </a:rPr>
            <a:t> саны - 466</a:t>
          </a:r>
        </a:p>
      </dsp:txBody>
      <dsp:txXfrm>
        <a:off x="0" y="242327"/>
        <a:ext cx="6781821" cy="270165"/>
      </dsp:txXfrm>
    </dsp:sp>
    <dsp:sp modelId="{AA963969-3155-4963-B164-03DB11239BD8}">
      <dsp:nvSpPr>
        <dsp:cNvPr id="0" name=""/>
        <dsp:cNvSpPr/>
      </dsp:nvSpPr>
      <dsp:spPr>
        <a:xfrm>
          <a:off x="263711" y="783618"/>
          <a:ext cx="1523603" cy="654428"/>
        </a:xfrm>
        <a:prstGeom prst="rect">
          <a:avLst/>
        </a:prstGeom>
        <a:solidFill>
          <a:schemeClr val="accent1">
            <a:lumMod val="75000"/>
          </a:schemeClr>
        </a:solidFill>
        <a:ln w="19050" cap="rnd"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1200" kern="1200" dirty="0">
            <a:latin typeface="Times New Roman" panose="02020603050405020304" pitchFamily="18" charset="0"/>
            <a:cs typeface="Times New Roman" panose="02020603050405020304" pitchFamily="18"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lang="ru-RU" sz="1200" kern="1200" dirty="0" err="1">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Web</a:t>
          </a:r>
          <a:r>
            <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 </a:t>
          </a:r>
          <a:r>
            <a:rPr lang="ru-RU" sz="1200" kern="1200" dirty="0" err="1">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of</a:t>
          </a:r>
          <a:r>
            <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 </a:t>
          </a:r>
          <a:r>
            <a:rPr lang="ru-RU" sz="1200" kern="1200" dirty="0" err="1">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Science</a:t>
          </a:r>
          <a:r>
            <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  </a:t>
          </a:r>
        </a:p>
        <a:p>
          <a:pPr marL="0" marR="0" lvl="0" indent="0" algn="ctr" defTabSz="889000" eaLnBrk="1" fontAlgn="auto" latinLnBrk="0" hangingPunct="1">
            <a:lnSpc>
              <a:spcPct val="90000"/>
            </a:lnSpc>
            <a:spcBef>
              <a:spcPct val="0"/>
            </a:spcBef>
            <a:spcAft>
              <a:spcPct val="35000"/>
            </a:spcAft>
            <a:buClrTx/>
            <a:buSzTx/>
            <a:buFontTx/>
            <a:buNone/>
            <a:tabLst/>
            <a:defRPr/>
          </a:pPr>
          <a:r>
            <a:rPr lang="kk-KZ"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3</a:t>
          </a:r>
          <a:endPar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endParaRPr>
        </a:p>
        <a:p>
          <a:pPr marL="0" lvl="0" algn="ctr" defTabSz="1066800">
            <a:lnSpc>
              <a:spcPct val="90000"/>
            </a:lnSpc>
            <a:spcBef>
              <a:spcPct val="0"/>
            </a:spcBef>
            <a:spcAft>
              <a:spcPct val="35000"/>
            </a:spcAft>
            <a:buNone/>
          </a:pPr>
          <a:r>
            <a:rPr lang="ru-RU" sz="1200" kern="1200" dirty="0">
              <a:latin typeface="Times New Roman" panose="02020603050405020304" pitchFamily="18" charset="0"/>
              <a:cs typeface="Times New Roman" panose="02020603050405020304" pitchFamily="18" charset="0"/>
            </a:rPr>
            <a:t> </a:t>
          </a:r>
        </a:p>
      </dsp:txBody>
      <dsp:txXfrm>
        <a:off x="263711" y="783618"/>
        <a:ext cx="1523603" cy="654428"/>
      </dsp:txXfrm>
    </dsp:sp>
    <dsp:sp modelId="{AEA614CF-1190-4A0A-8CD5-A59A606A5009}">
      <dsp:nvSpPr>
        <dsp:cNvPr id="0" name=""/>
        <dsp:cNvSpPr/>
      </dsp:nvSpPr>
      <dsp:spPr>
        <a:xfrm>
          <a:off x="1951841" y="688829"/>
          <a:ext cx="991637" cy="724020"/>
        </a:xfrm>
        <a:prstGeom prst="rect">
          <a:avLst/>
        </a:prstGeom>
        <a:solidFill>
          <a:schemeClr val="accent1">
            <a:lumMod val="75000"/>
          </a:schemeClr>
        </a:solidFill>
        <a:ln w="19050" cap="rnd"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ru-RU" sz="1200" kern="1200" dirty="0" err="1">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Scopus</a:t>
          </a:r>
          <a:r>
            <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 </a:t>
          </a:r>
        </a:p>
        <a:p>
          <a:pPr marL="0" marR="0" lvl="0" indent="0" algn="ctr" defTabSz="889000" eaLnBrk="1" fontAlgn="auto" latinLnBrk="0" hangingPunct="1">
            <a:lnSpc>
              <a:spcPct val="90000"/>
            </a:lnSpc>
            <a:spcBef>
              <a:spcPct val="0"/>
            </a:spcBef>
            <a:spcAft>
              <a:spcPct val="35000"/>
            </a:spcAft>
            <a:buClrTx/>
            <a:buSzTx/>
            <a:buFontTx/>
            <a:buNone/>
            <a:tabLst/>
            <a:defRPr/>
          </a:pPr>
          <a:r>
            <a:rPr lang="kk-KZ"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30</a:t>
          </a:r>
          <a:endPar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endParaRPr>
        </a:p>
      </dsp:txBody>
      <dsp:txXfrm>
        <a:off x="1951841" y="688829"/>
        <a:ext cx="991637" cy="724020"/>
      </dsp:txXfrm>
    </dsp:sp>
    <dsp:sp modelId="{0C85430A-6ADC-49D8-995A-28E8B77BC102}">
      <dsp:nvSpPr>
        <dsp:cNvPr id="0" name=""/>
        <dsp:cNvSpPr/>
      </dsp:nvSpPr>
      <dsp:spPr>
        <a:xfrm>
          <a:off x="3035034" y="686897"/>
          <a:ext cx="1134123" cy="952320"/>
        </a:xfrm>
        <a:prstGeom prst="rect">
          <a:avLst/>
        </a:prstGeom>
        <a:solidFill>
          <a:schemeClr val="accent1">
            <a:lumMod val="75000"/>
          </a:schemeClr>
        </a:solidFill>
        <a:ln w="19050" cap="rnd" cmpd="sng" algn="ctr">
          <a:solidFill>
            <a:schemeClr val="lt1">
              <a:hueOff val="0"/>
              <a:satOff val="0"/>
              <a:lumOff val="0"/>
              <a:alphaOff val="0"/>
            </a:schemeClr>
          </a:solidFill>
          <a:prstDash val="solid"/>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r>
            <a:rPr lang="kk-KZ"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ҚР ҒЖБ БҒСБК кіретін журналдар</a:t>
          </a:r>
          <a:endPar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endParaRPr>
        </a:p>
        <a:p>
          <a:pPr marL="0" marR="0" lvl="0" indent="0" algn="ctr" defTabSz="889000" eaLnBrk="1" fontAlgn="auto" latinLnBrk="0" hangingPunct="1">
            <a:lnSpc>
              <a:spcPct val="90000"/>
            </a:lnSpc>
            <a:spcBef>
              <a:spcPct val="0"/>
            </a:spcBef>
            <a:spcAft>
              <a:spcPct val="35000"/>
            </a:spcAft>
            <a:buClrTx/>
            <a:buSzTx/>
            <a:buFontTx/>
            <a:buNone/>
            <a:tabLst/>
            <a:defRPr/>
          </a:pPr>
          <a:r>
            <a:rPr lang="ru-RU" sz="1200" kern="1200" dirty="0">
              <a:solidFill>
                <a:prstClr val="white">
                  <a:hueOff val="0"/>
                  <a:satOff val="0"/>
                  <a:lumOff val="0"/>
                  <a:alphaOff val="0"/>
                </a:prstClr>
              </a:solidFill>
              <a:latin typeface="Times New Roman" panose="02020603050405020304" pitchFamily="18" charset="0"/>
              <a:ea typeface="+mn-ea"/>
              <a:cs typeface="Times New Roman" panose="02020603050405020304" pitchFamily="18" charset="0"/>
            </a:rPr>
            <a:t> 58</a:t>
          </a:r>
        </a:p>
      </dsp:txBody>
      <dsp:txXfrm>
        <a:off x="3035034" y="686897"/>
        <a:ext cx="1134123" cy="952320"/>
      </dsp:txXfrm>
    </dsp:sp>
    <dsp:sp modelId="{213DE940-86AA-48DE-97C3-4F591AB0403F}">
      <dsp:nvSpPr>
        <dsp:cNvPr id="0" name=""/>
        <dsp:cNvSpPr/>
      </dsp:nvSpPr>
      <dsp:spPr>
        <a:xfrm>
          <a:off x="0" y="2798806"/>
          <a:ext cx="6781821" cy="223612"/>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A9BC3-462A-47DE-B9EC-E20BC6784803}" type="datetimeFigureOut">
              <a:rPr lang="ru-RU" smtClean="0"/>
              <a:t>01.02.2024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E12E2-3BA8-4F54-BA6E-EEC491145248}" type="slidenum">
              <a:rPr lang="ru-RU" smtClean="0"/>
              <a:t>‹#›</a:t>
            </a:fld>
            <a:endParaRPr lang="ru-RU"/>
          </a:p>
        </p:txBody>
      </p:sp>
    </p:spTree>
    <p:extLst>
      <p:ext uri="{BB962C8B-B14F-4D97-AF65-F5344CB8AC3E}">
        <p14:creationId xmlns:p14="http://schemas.microsoft.com/office/powerpoint/2010/main" val="192986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709DC1A-75C2-4502-8F26-C11F8F52CE5B}"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254475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709DC1A-75C2-4502-8F26-C11F8F52CE5B}"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138717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709DC1A-75C2-4502-8F26-C11F8F52CE5B}"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A62E-353C-44C3-AE5B-6F87D5C675C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96455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709DC1A-75C2-4502-8F26-C11F8F52CE5B}"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308968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709DC1A-75C2-4502-8F26-C11F8F52CE5B}"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A62E-353C-44C3-AE5B-6F87D5C675C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499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709DC1A-75C2-4502-8F26-C11F8F52CE5B}"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1169689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709DC1A-75C2-4502-8F26-C11F8F52CE5B}"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108927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709DC1A-75C2-4502-8F26-C11F8F52CE5B}"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217074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709DC1A-75C2-4502-8F26-C11F8F52CE5B}"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248262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709DC1A-75C2-4502-8F26-C11F8F52CE5B}" type="datetimeFigureOut">
              <a:rPr lang="en-US" smtClean="0"/>
              <a:t>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24373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709DC1A-75C2-4502-8F26-C11F8F52CE5B}"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12005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709DC1A-75C2-4502-8F26-C11F8F52CE5B}" type="datetimeFigureOut">
              <a:rPr lang="en-US" smtClean="0"/>
              <a:t>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6111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709DC1A-75C2-4502-8F26-C11F8F52CE5B}" type="datetimeFigureOut">
              <a:rPr lang="en-US" smtClean="0"/>
              <a:t>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335578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9DC1A-75C2-4502-8F26-C11F8F52CE5B}" type="datetimeFigureOut">
              <a:rPr lang="en-US" smtClean="0"/>
              <a:t>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273396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709DC1A-75C2-4502-8F26-C11F8F52CE5B}"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138757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709DC1A-75C2-4502-8F26-C11F8F52CE5B}" type="datetimeFigureOut">
              <a:rPr lang="en-US" smtClean="0"/>
              <a:t>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1A62E-353C-44C3-AE5B-6F87D5C675C5}" type="slidenum">
              <a:rPr lang="en-US" smtClean="0"/>
              <a:t>‹#›</a:t>
            </a:fld>
            <a:endParaRPr lang="en-US"/>
          </a:p>
        </p:txBody>
      </p:sp>
    </p:spTree>
    <p:extLst>
      <p:ext uri="{BB962C8B-B14F-4D97-AF65-F5344CB8AC3E}">
        <p14:creationId xmlns:p14="http://schemas.microsoft.com/office/powerpoint/2010/main" val="2756395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09DC1A-75C2-4502-8F26-C11F8F52CE5B}" type="datetimeFigureOut">
              <a:rPr lang="en-US" smtClean="0"/>
              <a:t>2/1/2024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71A62E-353C-44C3-AE5B-6F87D5C675C5}" type="slidenum">
              <a:rPr lang="en-US" smtClean="0"/>
              <a:t>‹#›</a:t>
            </a:fld>
            <a:endParaRPr lang="en-US"/>
          </a:p>
        </p:txBody>
      </p:sp>
    </p:spTree>
    <p:extLst>
      <p:ext uri="{BB962C8B-B14F-4D97-AF65-F5344CB8AC3E}">
        <p14:creationId xmlns:p14="http://schemas.microsoft.com/office/powerpoint/2010/main" val="403157211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asu.edu.kz/science/irlc/research-institute/assembly-of-the-people-kazakhstan/11211/"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chart" Target="../charts/chart1.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tWOCy0nGRKE" TargetMode="External"/><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asu.edu.kz/ru/university/innovation/science-cafe/" TargetMode="External"/><Relationship Id="rId7" Type="http://schemas.openxmlformats.org/officeDocument/2006/relationships/hyperlink" Target="https://asu.edu.kz/media/news/16240/"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asu.edu.kz/media/news/16765/"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hyperlink" Target="https://asu.edu.kz/science/irlc/research-institute/history-archeology-and-ethnolog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8802957" y="5242177"/>
            <a:ext cx="3697493" cy="369332"/>
          </a:xfrm>
          <a:prstGeom prst="rect">
            <a:avLst/>
          </a:prstGeom>
        </p:spPr>
        <p:txBody>
          <a:bodyPr wrap="square">
            <a:spAutoFit/>
          </a:bodyPr>
          <a:lstStyle/>
          <a:p>
            <a:r>
              <a:rPr lang="ru-KZ" b="1" dirty="0">
                <a:latin typeface="Cambria" panose="02040503050406030204" pitchFamily="18" charset="0"/>
              </a:rPr>
              <a:t> </a:t>
            </a:r>
            <a:endParaRPr lang="kk-KZ" dirty="0">
              <a:latin typeface="Cambria" panose="02040503050406030204" pitchFamily="18" charset="0"/>
            </a:endParaRPr>
          </a:p>
        </p:txBody>
      </p:sp>
      <p:sp>
        <p:nvSpPr>
          <p:cNvPr id="11" name="Прямоугольник 10"/>
          <p:cNvSpPr/>
          <p:nvPr/>
        </p:nvSpPr>
        <p:spPr>
          <a:xfrm>
            <a:off x="4619888" y="6074450"/>
            <a:ext cx="1780912" cy="369332"/>
          </a:xfrm>
          <a:prstGeom prst="rect">
            <a:avLst/>
          </a:prstGeom>
        </p:spPr>
        <p:txBody>
          <a:bodyPr wrap="square">
            <a:spAutoFit/>
          </a:bodyPr>
          <a:lstStyle/>
          <a:p>
            <a:r>
              <a:rPr lang="ru-RU" b="1" dirty="0">
                <a:solidFill>
                  <a:schemeClr val="accent1">
                    <a:lumMod val="75000"/>
                  </a:schemeClr>
                </a:solidFill>
                <a:latin typeface="Times New Roman" panose="02020603050405020304" pitchFamily="18" charset="0"/>
                <a:ea typeface="+mj-ea"/>
                <a:cs typeface="Times New Roman" panose="02020603050405020304" pitchFamily="18" charset="0"/>
              </a:rPr>
              <a:t>А</a:t>
            </a:r>
            <a:r>
              <a:rPr lang="ru-KZ" b="1" dirty="0">
                <a:solidFill>
                  <a:schemeClr val="accent1">
                    <a:lumMod val="75000"/>
                  </a:schemeClr>
                </a:solidFill>
                <a:latin typeface="Times New Roman" panose="02020603050405020304" pitchFamily="18" charset="0"/>
                <a:ea typeface="+mj-ea"/>
                <a:cs typeface="Times New Roman" panose="02020603050405020304" pitchFamily="18" charset="0"/>
              </a:rPr>
              <a:t>тырау, 202</a:t>
            </a:r>
            <a:r>
              <a:rPr lang="kk-KZ" b="1" dirty="0">
                <a:solidFill>
                  <a:schemeClr val="accent1">
                    <a:lumMod val="75000"/>
                  </a:schemeClr>
                </a:solidFill>
                <a:latin typeface="Times New Roman" panose="02020603050405020304" pitchFamily="18" charset="0"/>
                <a:ea typeface="+mj-ea"/>
                <a:cs typeface="Times New Roman" panose="02020603050405020304" pitchFamily="18" charset="0"/>
              </a:rPr>
              <a:t>3ж</a:t>
            </a:r>
            <a:r>
              <a:rPr lang="ru-KZ" b="1" dirty="0">
                <a:solidFill>
                  <a:schemeClr val="accent1">
                    <a:lumMod val="75000"/>
                  </a:schemeClr>
                </a:solidFill>
                <a:latin typeface="Times New Roman" panose="02020603050405020304" pitchFamily="18" charset="0"/>
                <a:cs typeface="Times New Roman" panose="02020603050405020304" pitchFamily="18" charset="0"/>
              </a:rPr>
              <a:t>.</a:t>
            </a:r>
            <a:endParaRPr lang="kk-KZ"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AAE5CB0-7B12-459A-A65B-150EF8CC93FE}"/>
              </a:ext>
            </a:extLst>
          </p:cNvPr>
          <p:cNvPicPr>
            <a:picLocks noChangeAspect="1"/>
          </p:cNvPicPr>
          <p:nvPr/>
        </p:nvPicPr>
        <p:blipFill>
          <a:blip r:embed="rId2"/>
          <a:stretch>
            <a:fillRect/>
          </a:stretch>
        </p:blipFill>
        <p:spPr>
          <a:xfrm>
            <a:off x="5335398" y="344171"/>
            <a:ext cx="2288694" cy="522798"/>
          </a:xfrm>
          <a:prstGeom prst="rect">
            <a:avLst/>
          </a:prstGeom>
        </p:spPr>
      </p:pic>
      <p:sp>
        <p:nvSpPr>
          <p:cNvPr id="2" name="TextBox 1">
            <a:extLst>
              <a:ext uri="{FF2B5EF4-FFF2-40B4-BE49-F238E27FC236}">
                <a16:creationId xmlns:a16="http://schemas.microsoft.com/office/drawing/2014/main" id="{ADFC5733-E6CD-4D89-A19C-3684B3A7B6D2}"/>
              </a:ext>
            </a:extLst>
          </p:cNvPr>
          <p:cNvSpPr txBox="1"/>
          <p:nvPr/>
        </p:nvSpPr>
        <p:spPr>
          <a:xfrm>
            <a:off x="6120063" y="4447365"/>
            <a:ext cx="5034012" cy="923330"/>
          </a:xfrm>
          <a:prstGeom prst="rect">
            <a:avLst/>
          </a:prstGeom>
          <a:noFill/>
        </p:spPr>
        <p:txBody>
          <a:bodyPr wrap="square" rtlCol="0">
            <a:spAutoFit/>
          </a:bodyPr>
          <a:lstStyle/>
          <a:p>
            <a:r>
              <a:rPr lang="kk-KZ" b="1" dirty="0">
                <a:solidFill>
                  <a:schemeClr val="accent1">
                    <a:lumMod val="75000"/>
                  </a:schemeClr>
                </a:solidFill>
                <a:latin typeface="Times New Roman" panose="02020603050405020304" pitchFamily="18" charset="0"/>
                <a:cs typeface="Times New Roman" panose="02020603050405020304" pitchFamily="18" charset="0"/>
              </a:rPr>
              <a:t>Ғылым және халықаралық байланыстар жөніндегі проректор</a:t>
            </a:r>
          </a:p>
          <a:p>
            <a:r>
              <a:rPr lang="ru-RU" b="1" dirty="0">
                <a:latin typeface="Times New Roman" panose="02020603050405020304" pitchFamily="18" charset="0"/>
                <a:cs typeface="Times New Roman" panose="02020603050405020304" pitchFamily="18" charset="0"/>
              </a:rPr>
              <a:t>К.М. </a:t>
            </a:r>
            <a:r>
              <a:rPr lang="ru-RU" b="1" dirty="0" err="1">
                <a:latin typeface="Times New Roman" panose="02020603050405020304" pitchFamily="18" charset="0"/>
                <a:cs typeface="Times New Roman" panose="02020603050405020304" pitchFamily="18" charset="0"/>
              </a:rPr>
              <a:t>Утепкалиева</a:t>
            </a:r>
            <a:endParaRPr lang="ru-RU"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8D604B8-8953-438D-93AF-CA115EE94AD5}"/>
              </a:ext>
            </a:extLst>
          </p:cNvPr>
          <p:cNvSpPr txBox="1"/>
          <p:nvPr/>
        </p:nvSpPr>
        <p:spPr>
          <a:xfrm>
            <a:off x="529389" y="2077488"/>
            <a:ext cx="9711890" cy="954107"/>
          </a:xfrm>
          <a:prstGeom prst="rect">
            <a:avLst/>
          </a:prstGeom>
          <a:no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kk-KZ" sz="2800" dirty="0">
                <a:solidFill>
                  <a:schemeClr val="accent1">
                    <a:lumMod val="75000"/>
                  </a:schemeClr>
                </a:solidFill>
                <a:latin typeface="Times New Roman" panose="02020603050405020304" pitchFamily="18" charset="0"/>
                <a:cs typeface="Times New Roman" panose="02020603050405020304" pitchFamily="18" charset="0"/>
              </a:rPr>
              <a:t>Х.Досмұхамедов атындағы Атырау университетінің </a:t>
            </a:r>
          </a:p>
          <a:p>
            <a:pPr algn="ctr"/>
            <a:r>
              <a:rPr lang="kk-KZ" sz="2800" dirty="0">
                <a:solidFill>
                  <a:schemeClr val="accent1">
                    <a:lumMod val="75000"/>
                  </a:schemeClr>
                </a:solidFill>
                <a:latin typeface="Times New Roman" panose="02020603050405020304" pitchFamily="18" charset="0"/>
                <a:cs typeface="Times New Roman" panose="02020603050405020304" pitchFamily="18" charset="0"/>
              </a:rPr>
              <a:t>2023 жылғы ғылыми-зерттеу қызметінің қорытындысы </a:t>
            </a:r>
          </a:p>
        </p:txBody>
      </p:sp>
      <p:pic>
        <p:nvPicPr>
          <p:cNvPr id="6" name="Рисунок 5">
            <a:extLst>
              <a:ext uri="{FF2B5EF4-FFF2-40B4-BE49-F238E27FC236}">
                <a16:creationId xmlns:a16="http://schemas.microsoft.com/office/drawing/2014/main" id="{E785DE66-D98B-4498-BF1C-4D861FD5E912}"/>
              </a:ext>
            </a:extLst>
          </p:cNvPr>
          <p:cNvPicPr>
            <a:picLocks noChangeAspect="1"/>
          </p:cNvPicPr>
          <p:nvPr/>
        </p:nvPicPr>
        <p:blipFill>
          <a:blip r:embed="rId3"/>
          <a:stretch>
            <a:fillRect/>
          </a:stretch>
        </p:blipFill>
        <p:spPr>
          <a:xfrm>
            <a:off x="3474528" y="123439"/>
            <a:ext cx="1860870" cy="1232281"/>
          </a:xfrm>
          <a:prstGeom prst="rect">
            <a:avLst/>
          </a:prstGeom>
        </p:spPr>
      </p:pic>
    </p:spTree>
    <p:extLst>
      <p:ext uri="{BB962C8B-B14F-4D97-AF65-F5344CB8AC3E}">
        <p14:creationId xmlns:p14="http://schemas.microsoft.com/office/powerpoint/2010/main" val="358695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0667" y="204360"/>
            <a:ext cx="7529737" cy="529389"/>
          </a:xfrm>
          <a:effectLst>
            <a:outerShdw blurRad="50800" dist="38100" dir="5400000" algn="t" rotWithShape="0">
              <a:prstClr val="black">
                <a:alpha val="40000"/>
              </a:prstClr>
            </a:outerShdw>
            <a:reflection blurRad="6350" stA="50000" endA="300" endPos="55000" dir="5400000" sy="-100000" algn="bl" rotWithShape="0"/>
          </a:effectLst>
        </p:spPr>
        <p:txBody>
          <a:bodyPr>
            <a:noAutofit/>
          </a:bodyPr>
          <a:lstStyle/>
          <a:p>
            <a:pPr algn="ctr"/>
            <a:r>
              <a:rPr lang="kk-KZ" sz="2400" b="1" dirty="0">
                <a:solidFill>
                  <a:schemeClr val="accent1">
                    <a:lumMod val="75000"/>
                  </a:schemeClr>
                </a:solidFill>
                <a:latin typeface="Times New Roman" panose="02020603050405020304" pitchFamily="18" charset="0"/>
                <a:cs typeface="Times New Roman" panose="02020603050405020304" pitchFamily="18" charset="0"/>
              </a:rPr>
              <a:t>Экология, био- және нанотехнология» ғылыми-зерттеу институты </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753872659"/>
              </p:ext>
            </p:extLst>
          </p:nvPr>
        </p:nvGraphicFramePr>
        <p:xfrm>
          <a:off x="6358464" y="2439223"/>
          <a:ext cx="5751095" cy="3453088"/>
        </p:xfrm>
        <a:graphic>
          <a:graphicData uri="http://schemas.openxmlformats.org/drawingml/2006/table">
            <a:tbl>
              <a:tblPr/>
              <a:tblGrid>
                <a:gridCol w="312522">
                  <a:extLst>
                    <a:ext uri="{9D8B030D-6E8A-4147-A177-3AD203B41FA5}">
                      <a16:colId xmlns:a16="http://schemas.microsoft.com/office/drawing/2014/main" val="4131349103"/>
                    </a:ext>
                  </a:extLst>
                </a:gridCol>
                <a:gridCol w="2049753">
                  <a:extLst>
                    <a:ext uri="{9D8B030D-6E8A-4147-A177-3AD203B41FA5}">
                      <a16:colId xmlns:a16="http://schemas.microsoft.com/office/drawing/2014/main" val="838485520"/>
                    </a:ext>
                  </a:extLst>
                </a:gridCol>
                <a:gridCol w="1410804">
                  <a:extLst>
                    <a:ext uri="{9D8B030D-6E8A-4147-A177-3AD203B41FA5}">
                      <a16:colId xmlns:a16="http://schemas.microsoft.com/office/drawing/2014/main" val="1132418608"/>
                    </a:ext>
                  </a:extLst>
                </a:gridCol>
                <a:gridCol w="787981">
                  <a:extLst>
                    <a:ext uri="{9D8B030D-6E8A-4147-A177-3AD203B41FA5}">
                      <a16:colId xmlns:a16="http://schemas.microsoft.com/office/drawing/2014/main" val="2775393662"/>
                    </a:ext>
                  </a:extLst>
                </a:gridCol>
                <a:gridCol w="1190035">
                  <a:extLst>
                    <a:ext uri="{9D8B030D-6E8A-4147-A177-3AD203B41FA5}">
                      <a16:colId xmlns:a16="http://schemas.microsoft.com/office/drawing/2014/main" val="3621312087"/>
                    </a:ext>
                  </a:extLst>
                </a:gridCol>
              </a:tblGrid>
              <a:tr h="290241">
                <a:tc>
                  <a:txBody>
                    <a:bodyPr/>
                    <a:lstStyle/>
                    <a:p>
                      <a:pPr>
                        <a:lnSpc>
                          <a:spcPct val="107000"/>
                        </a:lnSpc>
                        <a:spcAft>
                          <a:spcPts val="0"/>
                        </a:spcAft>
                      </a:pPr>
                      <a:r>
                        <a:rPr lang="kk-KZ" sz="1200" b="1" dirty="0">
                          <a:effectLst/>
                          <a:latin typeface="Times New Roman" panose="02020603050405020304" pitchFamily="18" charset="0"/>
                          <a:ea typeface="Segoe UI Symbol" panose="020B0502040204020203"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000" b="1" dirty="0">
                          <a:effectLst/>
                          <a:latin typeface="Times New Roman" panose="02020603050405020304" pitchFamily="18" charset="0"/>
                          <a:ea typeface="Times New Roman" panose="02020603050405020304" pitchFamily="18" charset="0"/>
                          <a:cs typeface="Times New Roman" panose="02020603050405020304" pitchFamily="18" charset="0"/>
                        </a:rPr>
                        <a:t>Мазмұны</a:t>
                      </a:r>
                      <a:endParaRPr lang="en-U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000" b="1" dirty="0">
                          <a:effectLst/>
                          <a:latin typeface="Times New Roman" panose="02020603050405020304" pitchFamily="18" charset="0"/>
                          <a:ea typeface="Times New Roman" panose="02020603050405020304" pitchFamily="18" charset="0"/>
                          <a:cs typeface="Times New Roman" panose="02020603050405020304" pitchFamily="18" charset="0"/>
                        </a:rPr>
                        <a:t>Қаржыландыру көзі</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000" b="1">
                          <a:effectLst/>
                          <a:latin typeface="Times New Roman" panose="02020603050405020304" pitchFamily="18" charset="0"/>
                          <a:ea typeface="Times New Roman" panose="02020603050405020304" pitchFamily="18" charset="0"/>
                          <a:cs typeface="Times New Roman" panose="02020603050405020304" pitchFamily="18" charset="0"/>
                        </a:rPr>
                        <a:t>Жүзеге асырылуы</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kk-KZ" sz="1000" b="1" dirty="0">
                          <a:effectLst/>
                          <a:latin typeface="Times New Roman" panose="02020603050405020304" pitchFamily="18" charset="0"/>
                          <a:ea typeface="Times New Roman" panose="02020603050405020304" pitchFamily="18" charset="0"/>
                          <a:cs typeface="Times New Roman" panose="02020603050405020304" pitchFamily="18" charset="0"/>
                        </a:rPr>
                        <a:t>Қаржыландыру көлемі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6137203"/>
                  </a:ext>
                </a:extLst>
              </a:tr>
              <a:tr h="1567508">
                <a:tc>
                  <a:txBody>
                    <a:bodyPr/>
                    <a:lstStyle/>
                    <a:p>
                      <a:pPr algn="just">
                        <a:lnSpc>
                          <a:spcPct val="107000"/>
                        </a:lnSpc>
                        <a:spcAft>
                          <a:spcPts val="0"/>
                        </a:spcAf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07000"/>
                        </a:lnSpc>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«Қазақстанның жартылай шөлді және шөлейт аймақтарындағы толық құнды жем-шөп және көп компонентті жайылым жерлерін өндіруге арналған шабындық-конвейер құрудың ресурстық үнемдеу технологиясын жасақтау»</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ҚР Ауылшаруашылық министрлігі</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2021-2023 жж.</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2021ж.-</a:t>
                      </a: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12 </a:t>
                      </a:r>
                      <a:r>
                        <a:rPr lang="kk-KZ"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млн. тг</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defTabSz="457200" rtl="0" eaLnBrk="1" fontAlgn="auto" latinLnBrk="0" hangingPunct="1">
                        <a:lnSpc>
                          <a:spcPct val="107000"/>
                        </a:lnSpc>
                        <a:spcBef>
                          <a:spcPts val="0"/>
                        </a:spcBef>
                        <a:spcAft>
                          <a:spcPts val="0"/>
                        </a:spcAft>
                        <a:buClrTx/>
                        <a:buSzTx/>
                        <a:buFontTx/>
                        <a:buNone/>
                        <a:tabLst/>
                        <a:defRPr/>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2022ж.-</a:t>
                      </a: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12 млн. тг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2023ж.-</a:t>
                      </a: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12 млн. тг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33650621"/>
                  </a:ext>
                </a:extLst>
              </a:tr>
              <a:tr h="1567508">
                <a:tc>
                  <a:txBody>
                    <a:bodyPr/>
                    <a:lstStyle/>
                    <a:p>
                      <a:pPr algn="just">
                        <a:lnSpc>
                          <a:spcPct val="107000"/>
                        </a:lnSpc>
                        <a:spcAft>
                          <a:spcPts val="0"/>
                        </a:spcAft>
                      </a:pPr>
                      <a:r>
                        <a:rPr lang="kk-KZ" sz="11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07000"/>
                        </a:lnSpc>
                        <a:spcAft>
                          <a:spcPts val="0"/>
                        </a:spcAft>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«Батыс Қазақстан шөлейт және шөлді аймақтарында мал шаруашылығын дамыту үшін аридтік климат жағдайларына төзімді жем-шөп дақылдарының бейімделген түрлерін өсіру технологиясын әзірлеу»</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ҚР Ғылым және жоғары білім министрлігі</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2023-2025 жж.</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r>
                        <a:rPr lang="kk-KZ" sz="1100" kern="1200" dirty="0">
                          <a:solidFill>
                            <a:schemeClr val="tx1"/>
                          </a:solidFill>
                          <a:effectLst/>
                          <a:latin typeface="Times New Roman" panose="02020603050405020304" pitchFamily="18" charset="0"/>
                          <a:ea typeface="+mn-ea"/>
                          <a:cs typeface="Times New Roman" panose="02020603050405020304" pitchFamily="18" charset="0"/>
                        </a:rPr>
                        <a:t>2023ж.-10 млн. тг</a:t>
                      </a:r>
                      <a:endParaRPr lang="ru-RU" sz="1100" kern="1200" dirty="0">
                        <a:solidFill>
                          <a:schemeClr val="tx1"/>
                        </a:solidFill>
                        <a:effectLst/>
                        <a:latin typeface="Times New Roman" panose="02020603050405020304" pitchFamily="18" charset="0"/>
                        <a:ea typeface="+mn-ea"/>
                        <a:cs typeface="Times New Roman" panose="02020603050405020304" pitchFamily="18" charset="0"/>
                      </a:endParaRPr>
                    </a:p>
                    <a:p>
                      <a:r>
                        <a:rPr lang="kk-KZ" sz="1100" kern="1200" dirty="0">
                          <a:solidFill>
                            <a:schemeClr val="tx1"/>
                          </a:solidFill>
                          <a:effectLst/>
                          <a:latin typeface="Times New Roman" panose="02020603050405020304" pitchFamily="18" charset="0"/>
                          <a:ea typeface="+mn-ea"/>
                          <a:cs typeface="Times New Roman" panose="02020603050405020304" pitchFamily="18" charset="0"/>
                        </a:rPr>
                        <a:t>2024ж.-9 млн. тг</a:t>
                      </a:r>
                      <a:endParaRPr lang="ru-RU" sz="1100" kern="1200" dirty="0">
                        <a:solidFill>
                          <a:schemeClr val="tx1"/>
                        </a:solidFill>
                        <a:effectLst/>
                        <a:latin typeface="Times New Roman" panose="02020603050405020304" pitchFamily="18" charset="0"/>
                        <a:ea typeface="+mn-ea"/>
                        <a:cs typeface="Times New Roman" panose="02020603050405020304" pitchFamily="18" charset="0"/>
                      </a:endParaRPr>
                    </a:p>
                    <a:p>
                      <a:r>
                        <a:rPr lang="kk-KZ" sz="1100" kern="1200" dirty="0">
                          <a:solidFill>
                            <a:schemeClr val="tx1"/>
                          </a:solidFill>
                          <a:effectLst/>
                          <a:latin typeface="Times New Roman" panose="02020603050405020304" pitchFamily="18" charset="0"/>
                          <a:ea typeface="+mn-ea"/>
                          <a:cs typeface="Times New Roman" panose="02020603050405020304" pitchFamily="18" charset="0"/>
                        </a:rPr>
                        <a:t>2025ж.-9 млн. тг</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347786241"/>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955080852"/>
              </p:ext>
            </p:extLst>
          </p:nvPr>
        </p:nvGraphicFramePr>
        <p:xfrm>
          <a:off x="220518" y="3133597"/>
          <a:ext cx="5878972" cy="1208405"/>
        </p:xfrm>
        <a:graphic>
          <a:graphicData uri="http://schemas.openxmlformats.org/drawingml/2006/table">
            <a:tbl>
              <a:tblPr firstRow="1" firstCol="1" bandRow="1"/>
              <a:tblGrid>
                <a:gridCol w="311034">
                  <a:extLst>
                    <a:ext uri="{9D8B030D-6E8A-4147-A177-3AD203B41FA5}">
                      <a16:colId xmlns:a16="http://schemas.microsoft.com/office/drawing/2014/main" val="1031020401"/>
                    </a:ext>
                  </a:extLst>
                </a:gridCol>
                <a:gridCol w="2659662">
                  <a:extLst>
                    <a:ext uri="{9D8B030D-6E8A-4147-A177-3AD203B41FA5}">
                      <a16:colId xmlns:a16="http://schemas.microsoft.com/office/drawing/2014/main" val="3257709334"/>
                    </a:ext>
                  </a:extLst>
                </a:gridCol>
                <a:gridCol w="1247918">
                  <a:extLst>
                    <a:ext uri="{9D8B030D-6E8A-4147-A177-3AD203B41FA5}">
                      <a16:colId xmlns:a16="http://schemas.microsoft.com/office/drawing/2014/main" val="2853324520"/>
                    </a:ext>
                  </a:extLst>
                </a:gridCol>
                <a:gridCol w="1660358">
                  <a:extLst>
                    <a:ext uri="{9D8B030D-6E8A-4147-A177-3AD203B41FA5}">
                      <a16:colId xmlns:a16="http://schemas.microsoft.com/office/drawing/2014/main" val="1380472345"/>
                    </a:ext>
                  </a:extLst>
                </a:gridCol>
              </a:tblGrid>
              <a:tr h="260985">
                <a:tc>
                  <a:txBody>
                    <a:bodyPr/>
                    <a:lstStyle/>
                    <a:p>
                      <a:pP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Іс-шара атауы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(конференциялар, семинарлар, дөңгелек үстелдер т.б.)</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Уақыты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/Өткізілген орны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Нәтижелері (жарияланым, диплом, грамота)</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82133585"/>
                  </a:ext>
                </a:extLst>
              </a:tr>
              <a:tr h="213360">
                <a:tc>
                  <a:txBody>
                    <a:bodyPr/>
                    <a:lstStyle/>
                    <a:p>
                      <a:pPr>
                        <a:lnSpc>
                          <a:spcPct val="107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07000"/>
                        </a:lnSpc>
                        <a:spcAft>
                          <a:spcPts val="0"/>
                        </a:spcAft>
                      </a:pPr>
                      <a:r>
                        <a:rPr lang="kk-KZ" sz="1100" b="0" kern="1200" dirty="0">
                          <a:solidFill>
                            <a:schemeClr val="tx1"/>
                          </a:solidFill>
                          <a:effectLst/>
                          <a:latin typeface="Times New Roman" panose="02020603050405020304" pitchFamily="18" charset="0"/>
                          <a:ea typeface="+mn-ea"/>
                          <a:cs typeface="Times New Roman" panose="02020603050405020304" pitchFamily="18" charset="0"/>
                        </a:rPr>
                        <a:t>Егістік күні /День поля – ғылыми семинар</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Қыркүйек</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Сайтқа ақпарат, әлеуметтік желідегі сілтеме</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13068364"/>
                  </a:ext>
                </a:extLst>
              </a:tr>
            </a:tbl>
          </a:graphicData>
        </a:graphic>
      </p:graphicFrame>
      <p:pic>
        <p:nvPicPr>
          <p:cNvPr id="6" name="Рисунок 5"/>
          <p:cNvPicPr>
            <a:picLocks noChangeAspect="1"/>
          </p:cNvPicPr>
          <p:nvPr/>
        </p:nvPicPr>
        <p:blipFill>
          <a:blip r:embed="rId2"/>
          <a:stretch>
            <a:fillRect/>
          </a:stretch>
        </p:blipFill>
        <p:spPr>
          <a:xfrm>
            <a:off x="764067" y="2337966"/>
            <a:ext cx="4791871" cy="499915"/>
          </a:xfrm>
          <a:prstGeom prst="rect">
            <a:avLst/>
          </a:prstGeom>
        </p:spPr>
      </p:pic>
      <p:pic>
        <p:nvPicPr>
          <p:cNvPr id="8" name="Рисунок 7"/>
          <p:cNvPicPr>
            <a:picLocks noChangeAspect="1"/>
          </p:cNvPicPr>
          <p:nvPr/>
        </p:nvPicPr>
        <p:blipFill>
          <a:blip r:embed="rId3"/>
          <a:stretch>
            <a:fillRect/>
          </a:stretch>
        </p:blipFill>
        <p:spPr>
          <a:xfrm>
            <a:off x="2937480" y="2830882"/>
            <a:ext cx="445047" cy="234386"/>
          </a:xfrm>
          <a:prstGeom prst="rect">
            <a:avLst/>
          </a:prstGeom>
        </p:spPr>
      </p:pic>
      <p:pic>
        <p:nvPicPr>
          <p:cNvPr id="9" name="Рисунок 8"/>
          <p:cNvPicPr>
            <a:picLocks noChangeAspect="1"/>
          </p:cNvPicPr>
          <p:nvPr/>
        </p:nvPicPr>
        <p:blipFill>
          <a:blip r:embed="rId4"/>
          <a:stretch>
            <a:fillRect/>
          </a:stretch>
        </p:blipFill>
        <p:spPr>
          <a:xfrm>
            <a:off x="9234012" y="2074279"/>
            <a:ext cx="420660" cy="292818"/>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3268" y="4920868"/>
            <a:ext cx="3140583" cy="1569127"/>
          </a:xfrm>
          <a:prstGeom prst="rect">
            <a:avLst/>
          </a:prstGeom>
        </p:spPr>
      </p:pic>
      <p:pic>
        <p:nvPicPr>
          <p:cNvPr id="11" name="Рисунок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162" y="987386"/>
            <a:ext cx="2806365" cy="1206221"/>
          </a:xfrm>
          <a:prstGeom prst="rect">
            <a:avLst/>
          </a:prstGeom>
        </p:spPr>
      </p:pic>
      <p:pic>
        <p:nvPicPr>
          <p:cNvPr id="12" name="Рисунок 11"/>
          <p:cNvPicPr>
            <a:picLocks noChangeAspect="1"/>
          </p:cNvPicPr>
          <p:nvPr/>
        </p:nvPicPr>
        <p:blipFill>
          <a:blip r:embed="rId7"/>
          <a:stretch>
            <a:fillRect/>
          </a:stretch>
        </p:blipFill>
        <p:spPr>
          <a:xfrm>
            <a:off x="220519" y="90766"/>
            <a:ext cx="1773652" cy="402667"/>
          </a:xfrm>
          <a:prstGeom prst="rect">
            <a:avLst/>
          </a:prstGeom>
        </p:spPr>
      </p:pic>
      <p:sp>
        <p:nvSpPr>
          <p:cNvPr id="3" name="Прямоугольник 2">
            <a:extLst>
              <a:ext uri="{FF2B5EF4-FFF2-40B4-BE49-F238E27FC236}">
                <a16:creationId xmlns:a16="http://schemas.microsoft.com/office/drawing/2014/main" id="{54D52DA0-A88D-4485-B88F-2D9AA3AEE6C2}"/>
              </a:ext>
            </a:extLst>
          </p:cNvPr>
          <p:cNvSpPr/>
          <p:nvPr/>
        </p:nvSpPr>
        <p:spPr>
          <a:xfrm>
            <a:off x="7043626" y="1544890"/>
            <a:ext cx="4801432" cy="52938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a:extLst>
              <a:ext uri="{FF2B5EF4-FFF2-40B4-BE49-F238E27FC236}">
                <a16:creationId xmlns:a16="http://schemas.microsoft.com/office/drawing/2014/main" id="{15C8851D-A9CA-49FB-B9FC-1DB103A6F919}"/>
              </a:ext>
            </a:extLst>
          </p:cNvPr>
          <p:cNvSpPr/>
          <p:nvPr/>
        </p:nvSpPr>
        <p:spPr>
          <a:xfrm>
            <a:off x="7184877" y="1551059"/>
            <a:ext cx="4565590" cy="523220"/>
          </a:xfrm>
          <a:prstGeom prst="rect">
            <a:avLst/>
          </a:prstGeom>
        </p:spPr>
        <p:txBody>
          <a:bodyPr wrap="square">
            <a:spAutoFit/>
          </a:bodyPr>
          <a:lstStyle/>
          <a:p>
            <a:pPr algn="ctr"/>
            <a:r>
              <a:rPr lang="kk-KZ" sz="1400" b="1" dirty="0">
                <a:latin typeface="Times New Roman" panose="02020603050405020304" pitchFamily="18" charset="0"/>
                <a:cs typeface="Times New Roman" panose="02020603050405020304" pitchFamily="18" charset="0"/>
              </a:rPr>
              <a:t>ҚР Министрліктері тарапынан қаржыландырылған жобаларға қатысуы</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20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2446203-1CDB-47E4-834A-7F6C8B85FE05}"/>
              </a:ext>
            </a:extLst>
          </p:cNvPr>
          <p:cNvPicPr>
            <a:picLocks noChangeAspect="1"/>
          </p:cNvPicPr>
          <p:nvPr/>
        </p:nvPicPr>
        <p:blipFill>
          <a:blip r:embed="rId2"/>
          <a:stretch>
            <a:fillRect/>
          </a:stretch>
        </p:blipFill>
        <p:spPr>
          <a:xfrm>
            <a:off x="247479" y="214068"/>
            <a:ext cx="2048249" cy="467874"/>
          </a:xfrm>
          <a:prstGeom prst="rect">
            <a:avLst/>
          </a:prstGeom>
        </p:spPr>
      </p:pic>
      <p:sp>
        <p:nvSpPr>
          <p:cNvPr id="5" name="Rectangle 118"/>
          <p:cNvSpPr/>
          <p:nvPr/>
        </p:nvSpPr>
        <p:spPr>
          <a:xfrm>
            <a:off x="2727553" y="268515"/>
            <a:ext cx="9119542" cy="276999"/>
          </a:xfrm>
          <a:prstGeom prst="rect">
            <a:avLst/>
          </a:prstGeom>
        </p:spPr>
        <p:txBody>
          <a:bodyPr wrap="square" lIns="0" tIns="0" rIns="0" bIns="0">
            <a:spAutoFit/>
          </a:bodyPr>
          <a:lstStyle/>
          <a:p>
            <a:r>
              <a:rPr lang="en-US" dirty="0">
                <a:solidFill>
                  <a:srgbClr val="1C5739"/>
                </a:solidFill>
                <a:latin typeface="CodecPro-ExtraBold"/>
              </a:rPr>
              <a:t>“КАСПИЙ”</a:t>
            </a:r>
            <a:r>
              <a:rPr lang="kk-KZ" dirty="0">
                <a:solidFill>
                  <a:srgbClr val="1C5739"/>
                </a:solidFill>
                <a:latin typeface="CodecPro-ExtraBold"/>
              </a:rPr>
              <a:t> қоршаған ортаны мониторигтеу және кешенді зерттеу лабораториясы</a:t>
            </a:r>
            <a:endParaRPr lang="en-US" dirty="0">
              <a:solidFill>
                <a:srgbClr val="1C5739"/>
              </a:solidFill>
              <a:latin typeface="CodecPro-ExtraBold"/>
            </a:endParaRPr>
          </a:p>
        </p:txBody>
      </p:sp>
      <p:pic>
        <p:nvPicPr>
          <p:cNvPr id="6" name="Picture 1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603957" y="610688"/>
            <a:ext cx="2231290" cy="1960052"/>
          </a:xfrm>
          <a:prstGeom prst="rect">
            <a:avLst/>
          </a:prstGeom>
          <a:noFill/>
          <a:extLst/>
        </p:spPr>
      </p:pic>
      <p:pic>
        <p:nvPicPr>
          <p:cNvPr id="7" name="Picture 138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0" y="857251"/>
            <a:ext cx="1504630" cy="1059781"/>
          </a:xfrm>
          <a:prstGeom prst="rect">
            <a:avLst/>
          </a:prstGeom>
          <a:noFill/>
          <a:extLst/>
        </p:spPr>
      </p:pic>
      <p:pic>
        <p:nvPicPr>
          <p:cNvPr id="8" name="Picture 1389"/>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7670716" y="2570740"/>
            <a:ext cx="1281458" cy="1529023"/>
          </a:xfrm>
          <a:prstGeom prst="rect">
            <a:avLst/>
          </a:prstGeom>
          <a:noFill/>
          <a:extLst/>
        </p:spPr>
      </p:pic>
      <p:pic>
        <p:nvPicPr>
          <p:cNvPr id="9" name="Picture 138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a:xfrm>
            <a:off x="9835247" y="615577"/>
            <a:ext cx="1927225" cy="1757784"/>
          </a:xfrm>
          <a:prstGeom prst="rect">
            <a:avLst/>
          </a:prstGeom>
          <a:noFill/>
          <a:extLst/>
        </p:spPr>
      </p:pic>
      <p:pic>
        <p:nvPicPr>
          <p:cNvPr id="10" name="Picture 138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a:xfrm>
            <a:off x="10165932" y="2205790"/>
            <a:ext cx="1681163" cy="1954384"/>
          </a:xfrm>
          <a:prstGeom prst="rect">
            <a:avLst/>
          </a:prstGeom>
          <a:noFill/>
          <a:extLst/>
        </p:spPr>
      </p:pic>
      <p:pic>
        <p:nvPicPr>
          <p:cNvPr id="11" name="Picture 138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10676021" y="4160174"/>
            <a:ext cx="1171073" cy="1647068"/>
          </a:xfrm>
          <a:prstGeom prst="rect">
            <a:avLst/>
          </a:prstGeom>
          <a:noFill/>
          <a:extLst/>
        </p:spPr>
      </p:pic>
      <p:sp>
        <p:nvSpPr>
          <p:cNvPr id="13" name="Rectangle 2517"/>
          <p:cNvSpPr/>
          <p:nvPr/>
        </p:nvSpPr>
        <p:spPr>
          <a:xfrm>
            <a:off x="6809367" y="6136823"/>
            <a:ext cx="4518297" cy="307777"/>
          </a:xfrm>
          <a:prstGeom prst="rect">
            <a:avLst/>
          </a:prstGeom>
          <a:solidFill>
            <a:schemeClr val="accent1">
              <a:lumMod val="60000"/>
              <a:lumOff val="40000"/>
            </a:schemeClr>
          </a:solidFill>
        </p:spPr>
        <p:txBody>
          <a:bodyPr wrap="square" lIns="0" tIns="0" rIns="0" bIns="0">
            <a:spAutoFit/>
          </a:bodyPr>
          <a:lstStyle/>
          <a:p>
            <a:pPr algn="ctr"/>
            <a:r>
              <a:rPr lang="en-US" sz="2000" dirty="0">
                <a:solidFill>
                  <a:srgbClr val="FFFFFF"/>
                </a:solidFill>
                <a:latin typeface="CodecPro-ExtraBold"/>
              </a:rPr>
              <a:t>NCOC</a:t>
            </a:r>
            <a:r>
              <a:rPr lang="kk-KZ" sz="2000" dirty="0">
                <a:solidFill>
                  <a:srgbClr val="FFFFFF"/>
                </a:solidFill>
                <a:latin typeface="CodecPro-ExtraBold"/>
              </a:rPr>
              <a:t> жабдықтары</a:t>
            </a:r>
            <a:endParaRPr lang="en-US" sz="2000" dirty="0">
              <a:solidFill>
                <a:srgbClr val="FFFFFF"/>
              </a:solidFill>
              <a:latin typeface="CodecPro-ExtraBold"/>
            </a:endParaRPr>
          </a:p>
        </p:txBody>
      </p:sp>
      <p:pic>
        <p:nvPicPr>
          <p:cNvPr id="14" name="Picture 2507"/>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7581111" y="4346869"/>
            <a:ext cx="1413363" cy="1668379"/>
          </a:xfrm>
          <a:prstGeom prst="rect">
            <a:avLst/>
          </a:prstGeom>
          <a:noFill/>
          <a:extLst/>
        </p:spPr>
      </p:pic>
      <p:pic>
        <p:nvPicPr>
          <p:cNvPr id="15" name="Picture 2508"/>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a:xfrm>
            <a:off x="9068517" y="4343489"/>
            <a:ext cx="1533461" cy="988953"/>
          </a:xfrm>
          <a:prstGeom prst="rect">
            <a:avLst/>
          </a:prstGeom>
          <a:noFill/>
          <a:extLst/>
        </p:spPr>
      </p:pic>
      <p:pic>
        <p:nvPicPr>
          <p:cNvPr id="16" name="Picture 2509"/>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8796836" y="2556676"/>
            <a:ext cx="1369094" cy="1739620"/>
          </a:xfrm>
          <a:prstGeom prst="rect">
            <a:avLst/>
          </a:prstGeom>
          <a:noFill/>
          <a:extLst/>
        </p:spPr>
      </p:pic>
      <p:pic>
        <p:nvPicPr>
          <p:cNvPr id="17" name="Рисунок 16">
            <a:extLst>
              <a:ext uri="{FF2B5EF4-FFF2-40B4-BE49-F238E27FC236}">
                <a16:creationId xmlns:a16="http://schemas.microsoft.com/office/drawing/2014/main" id="{FEF6A39E-D425-4460-B6A1-F4F723ABFC4F}"/>
              </a:ext>
            </a:extLst>
          </p:cNvPr>
          <p:cNvPicPr>
            <a:picLocks noChangeAspect="1"/>
          </p:cNvPicPr>
          <p:nvPr/>
        </p:nvPicPr>
        <p:blipFill>
          <a:blip r:embed="rId12"/>
          <a:stretch>
            <a:fillRect/>
          </a:stretch>
        </p:blipFill>
        <p:spPr>
          <a:xfrm>
            <a:off x="247479" y="1796749"/>
            <a:ext cx="7002947" cy="3887966"/>
          </a:xfrm>
          <a:prstGeom prst="rect">
            <a:avLst/>
          </a:prstGeom>
        </p:spPr>
      </p:pic>
    </p:spTree>
    <p:extLst>
      <p:ext uri="{BB962C8B-B14F-4D97-AF65-F5344CB8AC3E}">
        <p14:creationId xmlns:p14="http://schemas.microsoft.com/office/powerpoint/2010/main" val="2751376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8861" y="4619925"/>
            <a:ext cx="2173853" cy="1257008"/>
          </a:xfrm>
        </p:spPr>
      </p:pic>
      <p:sp>
        <p:nvSpPr>
          <p:cNvPr id="2" name="Заголовок 1"/>
          <p:cNvSpPr>
            <a:spLocks noGrp="1"/>
          </p:cNvSpPr>
          <p:nvPr>
            <p:ph type="title"/>
          </p:nvPr>
        </p:nvSpPr>
        <p:spPr>
          <a:xfrm>
            <a:off x="1762812" y="0"/>
            <a:ext cx="7504675" cy="991937"/>
          </a:xfrm>
          <a:ln>
            <a:no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ormAutofit/>
          </a:bodyPr>
          <a:lstStyle/>
          <a:p>
            <a:pPr algn="ctr"/>
            <a:r>
              <a:rPr lang="ru-RU" sz="2400" b="1" dirty="0">
                <a:solidFill>
                  <a:schemeClr val="accent1">
                    <a:lumMod val="75000"/>
                  </a:schemeClr>
                </a:solidFill>
                <a:latin typeface="Times New Roman" panose="02020603050405020304" pitchFamily="18" charset="0"/>
                <a:cs typeface="Times New Roman" panose="02020603050405020304" pitchFamily="18" charset="0"/>
              </a:rPr>
              <a:t>«</a:t>
            </a:r>
            <a:r>
              <a:rPr lang="kk-KZ" sz="2400" dirty="0">
                <a:latin typeface="Times New Roman" panose="02020603050405020304" pitchFamily="18" charset="0"/>
                <a:cs typeface="Times New Roman" panose="02020603050405020304" pitchFamily="18" charset="0"/>
              </a:rPr>
              <a:t>Физика, математика және цифрлықлар технология</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ru-RU" sz="2400" b="1" dirty="0" err="1">
                <a:solidFill>
                  <a:schemeClr val="accent1">
                    <a:lumMod val="75000"/>
                  </a:schemeClr>
                </a:solidFill>
                <a:latin typeface="Times New Roman" panose="02020603050405020304" pitchFamily="18" charset="0"/>
                <a:cs typeface="Times New Roman" panose="02020603050405020304" pitchFamily="18" charset="0"/>
              </a:rPr>
              <a:t>ғылыми-зерттеу</a:t>
            </a:r>
            <a:r>
              <a:rPr lang="ru-RU" sz="2400" b="1" dirty="0">
                <a:solidFill>
                  <a:schemeClr val="accent1">
                    <a:lumMod val="75000"/>
                  </a:schemeClr>
                </a:solidFill>
                <a:latin typeface="Times New Roman" panose="02020603050405020304" pitchFamily="18" charset="0"/>
                <a:cs typeface="Times New Roman" panose="02020603050405020304" pitchFamily="18" charset="0"/>
              </a:rPr>
              <a:t> институты</a:t>
            </a: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412184" y="190416"/>
            <a:ext cx="1903537" cy="432154"/>
          </a:xfrm>
          <a:prstGeom prst="rect">
            <a:avLst/>
          </a:prstGeom>
        </p:spPr>
      </p:pic>
      <p:graphicFrame>
        <p:nvGraphicFramePr>
          <p:cNvPr id="13" name="Таблица 12">
            <a:extLst>
              <a:ext uri="{FF2B5EF4-FFF2-40B4-BE49-F238E27FC236}">
                <a16:creationId xmlns:a16="http://schemas.microsoft.com/office/drawing/2014/main" id="{E20A92C7-8943-4BC8-8770-2D38B28EAC71}"/>
              </a:ext>
            </a:extLst>
          </p:cNvPr>
          <p:cNvGraphicFramePr>
            <a:graphicFrameLocks noGrp="1"/>
          </p:cNvGraphicFramePr>
          <p:nvPr>
            <p:extLst>
              <p:ext uri="{D42A27DB-BD31-4B8C-83A1-F6EECF244321}">
                <p14:modId xmlns:p14="http://schemas.microsoft.com/office/powerpoint/2010/main" val="1161024555"/>
              </p:ext>
            </p:extLst>
          </p:nvPr>
        </p:nvGraphicFramePr>
        <p:xfrm>
          <a:off x="6059275" y="2531710"/>
          <a:ext cx="5751095" cy="3228119"/>
        </p:xfrm>
        <a:graphic>
          <a:graphicData uri="http://schemas.openxmlformats.org/drawingml/2006/table">
            <a:tbl>
              <a:tblPr/>
              <a:tblGrid>
                <a:gridCol w="312522">
                  <a:extLst>
                    <a:ext uri="{9D8B030D-6E8A-4147-A177-3AD203B41FA5}">
                      <a16:colId xmlns:a16="http://schemas.microsoft.com/office/drawing/2014/main" val="4131349103"/>
                    </a:ext>
                  </a:extLst>
                </a:gridCol>
                <a:gridCol w="2049753">
                  <a:extLst>
                    <a:ext uri="{9D8B030D-6E8A-4147-A177-3AD203B41FA5}">
                      <a16:colId xmlns:a16="http://schemas.microsoft.com/office/drawing/2014/main" val="838485520"/>
                    </a:ext>
                  </a:extLst>
                </a:gridCol>
                <a:gridCol w="1410804">
                  <a:extLst>
                    <a:ext uri="{9D8B030D-6E8A-4147-A177-3AD203B41FA5}">
                      <a16:colId xmlns:a16="http://schemas.microsoft.com/office/drawing/2014/main" val="1132418608"/>
                    </a:ext>
                  </a:extLst>
                </a:gridCol>
                <a:gridCol w="787981">
                  <a:extLst>
                    <a:ext uri="{9D8B030D-6E8A-4147-A177-3AD203B41FA5}">
                      <a16:colId xmlns:a16="http://schemas.microsoft.com/office/drawing/2014/main" val="2775393662"/>
                    </a:ext>
                  </a:extLst>
                </a:gridCol>
                <a:gridCol w="1190035">
                  <a:extLst>
                    <a:ext uri="{9D8B030D-6E8A-4147-A177-3AD203B41FA5}">
                      <a16:colId xmlns:a16="http://schemas.microsoft.com/office/drawing/2014/main" val="3621312087"/>
                    </a:ext>
                  </a:extLst>
                </a:gridCol>
              </a:tblGrid>
              <a:tr h="290241">
                <a:tc>
                  <a:txBody>
                    <a:bodyPr/>
                    <a:lstStyle/>
                    <a:p>
                      <a:pPr>
                        <a:lnSpc>
                          <a:spcPct val="107000"/>
                        </a:lnSpc>
                        <a:spcAft>
                          <a:spcPts val="0"/>
                        </a:spcAft>
                      </a:pPr>
                      <a:r>
                        <a:rPr lang="kk-KZ" sz="1200" b="1" dirty="0">
                          <a:effectLst/>
                          <a:latin typeface="Times New Roman" panose="02020603050405020304" pitchFamily="18" charset="0"/>
                          <a:ea typeface="Segoe UI Symbol" panose="020B0502040204020203"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000" b="1" dirty="0">
                          <a:effectLst/>
                          <a:latin typeface="Times New Roman" panose="02020603050405020304" pitchFamily="18" charset="0"/>
                          <a:ea typeface="Times New Roman" panose="02020603050405020304" pitchFamily="18" charset="0"/>
                          <a:cs typeface="Times New Roman" panose="02020603050405020304" pitchFamily="18" charset="0"/>
                        </a:rPr>
                        <a:t>Мазмұны</a:t>
                      </a:r>
                      <a:endParaRPr lang="en-U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000" b="1" dirty="0">
                          <a:effectLst/>
                          <a:latin typeface="Times New Roman" panose="02020603050405020304" pitchFamily="18" charset="0"/>
                          <a:ea typeface="Times New Roman" panose="02020603050405020304" pitchFamily="18" charset="0"/>
                          <a:cs typeface="Times New Roman" panose="02020603050405020304" pitchFamily="18" charset="0"/>
                        </a:rPr>
                        <a:t>Қаржыландыру көзі</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000" b="1">
                          <a:effectLst/>
                          <a:latin typeface="Times New Roman" panose="02020603050405020304" pitchFamily="18" charset="0"/>
                          <a:ea typeface="Times New Roman" panose="02020603050405020304" pitchFamily="18" charset="0"/>
                          <a:cs typeface="Times New Roman" panose="02020603050405020304" pitchFamily="18" charset="0"/>
                        </a:rPr>
                        <a:t>Жүзеге асырылуы</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kk-KZ" sz="1000" b="1" dirty="0">
                          <a:effectLst/>
                          <a:latin typeface="Times New Roman" panose="02020603050405020304" pitchFamily="18" charset="0"/>
                          <a:ea typeface="Times New Roman" panose="02020603050405020304" pitchFamily="18" charset="0"/>
                          <a:cs typeface="Times New Roman" panose="02020603050405020304" pitchFamily="18" charset="0"/>
                        </a:rPr>
                        <a:t>Қаржыландыру көлемі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6137203"/>
                  </a:ext>
                </a:extLst>
              </a:tr>
              <a:tr h="1342539">
                <a:tc>
                  <a:txBody>
                    <a:bodyPr/>
                    <a:lstStyle/>
                    <a:p>
                      <a:pPr algn="just">
                        <a:lnSpc>
                          <a:spcPct val="107000"/>
                        </a:lnSpc>
                        <a:spcAft>
                          <a:spcPts val="0"/>
                        </a:spcAf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AP19678865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Болашақ</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мұғалімнің</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кәсіби</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дайындығында</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STEM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технологиялары</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негізінде</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физикалық</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есептерді</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шешуді</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үйрету</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процесін</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оңтайландыру</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15000"/>
                        </a:lnSpc>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 ҚР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ҒжЖБМ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202</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-202</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 жж.</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r>
                        <a:rPr lang="kk-KZ" sz="1100" kern="1200" dirty="0">
                          <a:solidFill>
                            <a:schemeClr val="tx1"/>
                          </a:solidFill>
                          <a:effectLst/>
                          <a:latin typeface="Times New Roman" panose="02020603050405020304" pitchFamily="18" charset="0"/>
                          <a:ea typeface="+mn-ea"/>
                          <a:cs typeface="Times New Roman" panose="02020603050405020304" pitchFamily="18" charset="0"/>
                        </a:rPr>
                        <a:t>2023ж.- 17,8 млн. тг</a:t>
                      </a:r>
                      <a:endParaRPr lang="ru-RU" sz="1100" kern="1200" dirty="0">
                        <a:solidFill>
                          <a:schemeClr val="tx1"/>
                        </a:solidFill>
                        <a:effectLst/>
                        <a:latin typeface="Times New Roman" panose="02020603050405020304" pitchFamily="18" charset="0"/>
                        <a:ea typeface="+mn-ea"/>
                        <a:cs typeface="Times New Roman" panose="02020603050405020304" pitchFamily="18" charset="0"/>
                      </a:endParaRPr>
                    </a:p>
                    <a:p>
                      <a:r>
                        <a:rPr lang="kk-KZ" sz="1100" kern="1200" dirty="0">
                          <a:solidFill>
                            <a:schemeClr val="tx1"/>
                          </a:solidFill>
                          <a:effectLst/>
                          <a:latin typeface="Times New Roman" panose="02020603050405020304" pitchFamily="18" charset="0"/>
                          <a:ea typeface="+mn-ea"/>
                          <a:cs typeface="Times New Roman" panose="02020603050405020304" pitchFamily="18" charset="0"/>
                        </a:rPr>
                        <a:t>2024ж.- 19,4 млн. </a:t>
                      </a:r>
                      <a:r>
                        <a:rPr lang="kk-KZ"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тг</a:t>
                      </a:r>
                      <a:endParaRPr lang="ru-RU" sz="1100" kern="1200" dirty="0">
                        <a:solidFill>
                          <a:schemeClr val="tx1"/>
                        </a:solidFill>
                        <a:effectLst/>
                        <a:latin typeface="Times New Roman" panose="02020603050405020304" pitchFamily="18" charset="0"/>
                        <a:ea typeface="+mn-ea"/>
                        <a:cs typeface="Times New Roman" panose="02020603050405020304" pitchFamily="18" charset="0"/>
                      </a:endParaRPr>
                    </a:p>
                    <a:p>
                      <a:r>
                        <a:rPr lang="kk-KZ" sz="1100" kern="1200" dirty="0">
                          <a:solidFill>
                            <a:schemeClr val="tx1"/>
                          </a:solidFill>
                          <a:effectLst/>
                          <a:latin typeface="Times New Roman" panose="02020603050405020304" pitchFamily="18" charset="0"/>
                          <a:ea typeface="+mn-ea"/>
                          <a:cs typeface="Times New Roman" panose="02020603050405020304" pitchFamily="18" charset="0"/>
                        </a:rPr>
                        <a:t>2025ж.- 21,6 млн. </a:t>
                      </a:r>
                      <a:r>
                        <a:rPr lang="kk-KZ"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тг</a:t>
                      </a: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33650621"/>
                  </a:ext>
                </a:extLst>
              </a:tr>
              <a:tr h="1567508">
                <a:tc>
                  <a:txBody>
                    <a:bodyPr/>
                    <a:lstStyle/>
                    <a:p>
                      <a:pPr algn="just">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07000"/>
                        </a:lnSpc>
                        <a:spcAft>
                          <a:spcPts val="0"/>
                        </a:spcAft>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BR21882439 «Жасыл энергетиканы дамыту: тұрақты өндіріс пен озық сақтау үшін күн отыны технологияларын іргелі зерттеу»</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15000"/>
                        </a:lnSpc>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 ҚР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ҒжЖБМ</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202</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-202</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 жж.</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r>
                        <a:rPr lang="kk-KZ" sz="1100" kern="1200" dirty="0">
                          <a:solidFill>
                            <a:schemeClr val="tx1"/>
                          </a:solidFill>
                          <a:effectLst/>
                          <a:latin typeface="Times New Roman" panose="02020603050405020304" pitchFamily="18" charset="0"/>
                          <a:ea typeface="+mn-ea"/>
                          <a:cs typeface="Times New Roman" panose="02020603050405020304" pitchFamily="18" charset="0"/>
                        </a:rPr>
                        <a:t>2023ж.- 7 млн. </a:t>
                      </a:r>
                      <a:r>
                        <a:rPr lang="kk-KZ"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тг</a:t>
                      </a:r>
                      <a:endParaRPr lang="ru-RU" sz="11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347786241"/>
                  </a:ext>
                </a:extLst>
              </a:tr>
            </a:tbl>
          </a:graphicData>
        </a:graphic>
      </p:graphicFrame>
      <p:pic>
        <p:nvPicPr>
          <p:cNvPr id="14" name="Рисунок 13">
            <a:extLst>
              <a:ext uri="{FF2B5EF4-FFF2-40B4-BE49-F238E27FC236}">
                <a16:creationId xmlns:a16="http://schemas.microsoft.com/office/drawing/2014/main" id="{B91C6F8E-D60A-434B-B5DA-BAC6B4448FA8}"/>
              </a:ext>
            </a:extLst>
          </p:cNvPr>
          <p:cNvPicPr>
            <a:picLocks noChangeAspect="1"/>
          </p:cNvPicPr>
          <p:nvPr/>
        </p:nvPicPr>
        <p:blipFill>
          <a:blip r:embed="rId4"/>
          <a:stretch>
            <a:fillRect/>
          </a:stretch>
        </p:blipFill>
        <p:spPr>
          <a:xfrm>
            <a:off x="9079603" y="2166766"/>
            <a:ext cx="420660" cy="292818"/>
          </a:xfrm>
          <a:prstGeom prst="rect">
            <a:avLst/>
          </a:prstGeom>
        </p:spPr>
      </p:pic>
      <p:sp>
        <p:nvSpPr>
          <p:cNvPr id="15" name="Прямоугольник 14">
            <a:extLst>
              <a:ext uri="{FF2B5EF4-FFF2-40B4-BE49-F238E27FC236}">
                <a16:creationId xmlns:a16="http://schemas.microsoft.com/office/drawing/2014/main" id="{2839E26A-2406-44E0-A400-F71D0DFA2DB4}"/>
              </a:ext>
            </a:extLst>
          </p:cNvPr>
          <p:cNvSpPr/>
          <p:nvPr/>
        </p:nvSpPr>
        <p:spPr>
          <a:xfrm>
            <a:off x="6794626" y="1681622"/>
            <a:ext cx="4801432" cy="52938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C1116D7E-6C10-43A6-A4E8-05C73B33CC4B}"/>
              </a:ext>
            </a:extLst>
          </p:cNvPr>
          <p:cNvSpPr/>
          <p:nvPr/>
        </p:nvSpPr>
        <p:spPr>
          <a:xfrm>
            <a:off x="7030468" y="1718382"/>
            <a:ext cx="4565590" cy="307777"/>
          </a:xfrm>
          <a:prstGeom prst="rect">
            <a:avLst/>
          </a:prstGeom>
        </p:spPr>
        <p:txBody>
          <a:bodyPr wrap="square">
            <a:spAutoFit/>
          </a:bodyPr>
          <a:lstStyle/>
          <a:p>
            <a:pPr algn="ctr"/>
            <a:r>
              <a:rPr lang="kk-KZ" sz="1400" b="1" dirty="0">
                <a:latin typeface="Times New Roman" panose="02020603050405020304" pitchFamily="18" charset="0"/>
                <a:cs typeface="Times New Roman" panose="02020603050405020304" pitchFamily="18" charset="0"/>
              </a:rPr>
              <a:t>ҚР </a:t>
            </a:r>
            <a:r>
              <a:rPr lang="ru-RU" sz="1400" b="1" dirty="0" err="1">
                <a:latin typeface="Times New Roman" panose="02020603050405020304" pitchFamily="18" charset="0"/>
                <a:cs typeface="Times New Roman" panose="02020603050405020304" pitchFamily="18" charset="0"/>
              </a:rPr>
              <a:t>ҒжЖБМ</a:t>
            </a:r>
            <a:r>
              <a:rPr lang="ru-RU" sz="1400" b="1" dirty="0">
                <a:latin typeface="Times New Roman" panose="02020603050405020304" pitchFamily="18" charset="0"/>
                <a:cs typeface="Times New Roman" panose="02020603050405020304" pitchFamily="18" charset="0"/>
              </a:rPr>
              <a:t> </a:t>
            </a:r>
            <a:r>
              <a:rPr lang="kk-KZ" sz="1400" b="1" dirty="0">
                <a:latin typeface="Times New Roman" panose="02020603050405020304" pitchFamily="18" charset="0"/>
                <a:cs typeface="Times New Roman" panose="02020603050405020304" pitchFamily="18" charset="0"/>
              </a:rPr>
              <a:t>қаржыландырылған жобалары</a:t>
            </a:r>
            <a:endParaRPr lang="en-US" sz="1400" dirty="0">
              <a:latin typeface="Times New Roman" panose="02020603050405020304" pitchFamily="18" charset="0"/>
              <a:cs typeface="Times New Roman" panose="02020603050405020304" pitchFamily="18" charset="0"/>
            </a:endParaRPr>
          </a:p>
        </p:txBody>
      </p:sp>
      <p:graphicFrame>
        <p:nvGraphicFramePr>
          <p:cNvPr id="17" name="Таблица 16">
            <a:extLst>
              <a:ext uri="{FF2B5EF4-FFF2-40B4-BE49-F238E27FC236}">
                <a16:creationId xmlns:a16="http://schemas.microsoft.com/office/drawing/2014/main" id="{5278E55D-478B-4AB2-AFCE-370FC793AA03}"/>
              </a:ext>
            </a:extLst>
          </p:cNvPr>
          <p:cNvGraphicFramePr>
            <a:graphicFrameLocks noGrp="1"/>
          </p:cNvGraphicFramePr>
          <p:nvPr>
            <p:extLst>
              <p:ext uri="{D42A27DB-BD31-4B8C-83A1-F6EECF244321}">
                <p14:modId xmlns:p14="http://schemas.microsoft.com/office/powerpoint/2010/main" val="3814078266"/>
              </p:ext>
            </p:extLst>
          </p:nvPr>
        </p:nvGraphicFramePr>
        <p:xfrm>
          <a:off x="236850" y="2183050"/>
          <a:ext cx="5698427" cy="1837817"/>
        </p:xfrm>
        <a:graphic>
          <a:graphicData uri="http://schemas.openxmlformats.org/drawingml/2006/table">
            <a:tbl>
              <a:tblPr firstRow="1" firstCol="1" bandRow="1"/>
              <a:tblGrid>
                <a:gridCol w="301482">
                  <a:extLst>
                    <a:ext uri="{9D8B030D-6E8A-4147-A177-3AD203B41FA5}">
                      <a16:colId xmlns:a16="http://schemas.microsoft.com/office/drawing/2014/main" val="1031020401"/>
                    </a:ext>
                  </a:extLst>
                </a:gridCol>
                <a:gridCol w="2577983">
                  <a:extLst>
                    <a:ext uri="{9D8B030D-6E8A-4147-A177-3AD203B41FA5}">
                      <a16:colId xmlns:a16="http://schemas.microsoft.com/office/drawing/2014/main" val="3257709334"/>
                    </a:ext>
                  </a:extLst>
                </a:gridCol>
                <a:gridCol w="1209594">
                  <a:extLst>
                    <a:ext uri="{9D8B030D-6E8A-4147-A177-3AD203B41FA5}">
                      <a16:colId xmlns:a16="http://schemas.microsoft.com/office/drawing/2014/main" val="2853324520"/>
                    </a:ext>
                  </a:extLst>
                </a:gridCol>
                <a:gridCol w="1609368">
                  <a:extLst>
                    <a:ext uri="{9D8B030D-6E8A-4147-A177-3AD203B41FA5}">
                      <a16:colId xmlns:a16="http://schemas.microsoft.com/office/drawing/2014/main" val="1380472345"/>
                    </a:ext>
                  </a:extLst>
                </a:gridCol>
              </a:tblGrid>
              <a:tr h="260985">
                <a:tc>
                  <a:txBody>
                    <a:bodyPr/>
                    <a:lstStyle/>
                    <a:p>
                      <a:pP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Іс-шара атауы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(конференциялар, семинарлар, дөңгелек үстелдер т.б.)</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Уақыты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/Өткізілген орны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Нәтижелері (жарияланым, диплом, грамота)</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82133585"/>
                  </a:ext>
                </a:extLst>
              </a:tr>
              <a:tr h="213360">
                <a:tc>
                  <a:txBody>
                    <a:bodyPr/>
                    <a:lstStyle/>
                    <a:p>
                      <a:pPr>
                        <a:lnSpc>
                          <a:spcPct val="107000"/>
                        </a:lnSpc>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just">
                        <a:lnSpc>
                          <a:spcPct val="115000"/>
                        </a:lnSpc>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«Роль STEM образования в формировании познавательно-исследовательских навыков у обучающихся»</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tabLst>
                          <a:tab pos="685800" algn="l"/>
                        </a:tabLst>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қыркүйек</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Конференциялық жинақ</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3595617"/>
                  </a:ext>
                </a:extLst>
              </a:tr>
              <a:tr h="213360">
                <a:tc>
                  <a:txBody>
                    <a:bodyPr/>
                    <a:lstStyle/>
                    <a:p>
                      <a:pPr>
                        <a:lnSpc>
                          <a:spcPct val="107000"/>
                        </a:lnSpc>
                        <a:spcAft>
                          <a:spcPts val="0"/>
                        </a:spcAft>
                      </a:pP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«Подготовка будущих учителей физики к </a:t>
                      </a:r>
                      <a:r>
                        <a:rPr lang="ru-RU" sz="1100" dirty="0" err="1">
                          <a:effectLst/>
                          <a:latin typeface="Times New Roman" panose="02020603050405020304" pitchFamily="18" charset="0"/>
                          <a:ea typeface="Times New Roman" panose="02020603050405020304" pitchFamily="18" charset="0"/>
                          <a:cs typeface="Times New Roman" panose="02020603050405020304" pitchFamily="18" charset="0"/>
                        </a:rPr>
                        <a:t>критериальному</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 оцениванию»</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tabLst>
                          <a:tab pos="685800" algn="l"/>
                        </a:tabLst>
                      </a:pPr>
                      <a:r>
                        <a:rPr lang="kk-KZ" sz="1000" dirty="0">
                          <a:effectLst/>
                          <a:latin typeface="Arial" panose="020B0604020202020204" pitchFamily="34" charset="0"/>
                          <a:ea typeface="Times New Roman" panose="02020603050405020304" pitchFamily="18" charset="0"/>
                          <a:cs typeface="Times New Roman" panose="02020603050405020304" pitchFamily="18" charset="0"/>
                        </a:rPr>
                        <a:t>сәуір</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Конференциялық жинақ</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96233544"/>
                  </a:ext>
                </a:extLst>
              </a:tr>
            </a:tbl>
          </a:graphicData>
        </a:graphic>
      </p:graphicFrame>
      <p:pic>
        <p:nvPicPr>
          <p:cNvPr id="18" name="Рисунок 17">
            <a:extLst>
              <a:ext uri="{FF2B5EF4-FFF2-40B4-BE49-F238E27FC236}">
                <a16:creationId xmlns:a16="http://schemas.microsoft.com/office/drawing/2014/main" id="{B93AB3AF-7256-4878-B8EA-4DC6D55A9395}"/>
              </a:ext>
            </a:extLst>
          </p:cNvPr>
          <p:cNvPicPr>
            <a:picLocks noChangeAspect="1"/>
          </p:cNvPicPr>
          <p:nvPr/>
        </p:nvPicPr>
        <p:blipFill>
          <a:blip r:embed="rId5"/>
          <a:stretch>
            <a:fillRect/>
          </a:stretch>
        </p:blipFill>
        <p:spPr>
          <a:xfrm>
            <a:off x="599853" y="1387419"/>
            <a:ext cx="4791871" cy="499915"/>
          </a:xfrm>
          <a:prstGeom prst="rect">
            <a:avLst/>
          </a:prstGeom>
        </p:spPr>
      </p:pic>
      <p:pic>
        <p:nvPicPr>
          <p:cNvPr id="19" name="Рисунок 18">
            <a:extLst>
              <a:ext uri="{FF2B5EF4-FFF2-40B4-BE49-F238E27FC236}">
                <a16:creationId xmlns:a16="http://schemas.microsoft.com/office/drawing/2014/main" id="{2037BFF4-E55B-4DEC-B7EB-4709793B2992}"/>
              </a:ext>
            </a:extLst>
          </p:cNvPr>
          <p:cNvPicPr>
            <a:picLocks noChangeAspect="1"/>
          </p:cNvPicPr>
          <p:nvPr/>
        </p:nvPicPr>
        <p:blipFill>
          <a:blip r:embed="rId6"/>
          <a:stretch>
            <a:fillRect/>
          </a:stretch>
        </p:blipFill>
        <p:spPr>
          <a:xfrm>
            <a:off x="2773266" y="1880335"/>
            <a:ext cx="445047" cy="234386"/>
          </a:xfrm>
          <a:prstGeom prst="rect">
            <a:avLst/>
          </a:prstGeom>
        </p:spPr>
      </p:pic>
    </p:spTree>
    <p:extLst>
      <p:ext uri="{BB962C8B-B14F-4D97-AF65-F5344CB8AC3E}">
        <p14:creationId xmlns:p14="http://schemas.microsoft.com/office/powerpoint/2010/main" val="2264851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8711" y="407988"/>
            <a:ext cx="4890320" cy="366551"/>
          </a:xfrm>
        </p:spPr>
        <p:txBody>
          <a:bodyPr>
            <a:noAutofit/>
          </a:bodyPr>
          <a:lstStyle/>
          <a:p>
            <a:pPr lvl="0"/>
            <a:br>
              <a:rPr lang="ru-RU" b="1" dirty="0">
                <a:solidFill>
                  <a:srgbClr val="C00000"/>
                </a:solidFill>
                <a:latin typeface="Times New Roman" pitchFamily="18" charset="0"/>
                <a:cs typeface="Times New Roman" pitchFamily="18" charset="0"/>
              </a:rPr>
            </a:br>
            <a:endParaRPr lang="ru-RU" b="1" dirty="0">
              <a:solidFill>
                <a:srgbClr val="C00000"/>
              </a:solidFill>
              <a:latin typeface="Times New Roman" pitchFamily="18" charset="0"/>
              <a:cs typeface="Times New Roman" pitchFamily="18" charset="0"/>
            </a:endParaRPr>
          </a:p>
        </p:txBody>
      </p:sp>
      <p:sp>
        <p:nvSpPr>
          <p:cNvPr id="6" name="AutoShape 2" descr="blob:https://web.whatsapp.com/f5b1c50d-ab5e-4866-9d78-7aad2e2b089c"/>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a:extLst>
              <a:ext uri="{FF2B5EF4-FFF2-40B4-BE49-F238E27FC236}">
                <a16:creationId xmlns:a16="http://schemas.microsoft.com/office/drawing/2014/main" id="{B6EF70A4-A1AD-4BA9-AA39-30ED9D1AAA32}"/>
              </a:ext>
            </a:extLst>
          </p:cNvPr>
          <p:cNvPicPr>
            <a:picLocks noChangeAspect="1"/>
          </p:cNvPicPr>
          <p:nvPr/>
        </p:nvPicPr>
        <p:blipFill>
          <a:blip r:embed="rId2"/>
          <a:stretch>
            <a:fillRect/>
          </a:stretch>
        </p:blipFill>
        <p:spPr>
          <a:xfrm>
            <a:off x="322770" y="96045"/>
            <a:ext cx="1823662" cy="416572"/>
          </a:xfrm>
          <a:prstGeom prst="rect">
            <a:avLst/>
          </a:prstGeom>
        </p:spPr>
      </p:pic>
      <p:sp>
        <p:nvSpPr>
          <p:cNvPr id="11" name="Заголовок 7">
            <a:extLst>
              <a:ext uri="{FF2B5EF4-FFF2-40B4-BE49-F238E27FC236}">
                <a16:creationId xmlns:a16="http://schemas.microsoft.com/office/drawing/2014/main" id="{9AD29D88-0A25-46C3-8817-0C558C93380A}"/>
              </a:ext>
            </a:extLst>
          </p:cNvPr>
          <p:cNvSpPr txBox="1">
            <a:spLocks/>
          </p:cNvSpPr>
          <p:nvPr/>
        </p:nvSpPr>
        <p:spPr>
          <a:xfrm>
            <a:off x="2374545" y="283709"/>
            <a:ext cx="5754387" cy="4908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ru-RU" sz="20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Қазақстан</a:t>
            </a:r>
            <a:r>
              <a:rPr lang="ru-RU" sz="20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20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халқы</a:t>
            </a:r>
            <a:r>
              <a:rPr lang="ru-RU" sz="20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2000" dirty="0" err="1">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Ассамблеясы</a:t>
            </a:r>
            <a:r>
              <a:rPr lang="ru-RU" sz="2000" dirty="0">
                <a:latin typeface="Times New Roman" panose="02020603050405020304" pitchFamily="18" charset="0"/>
                <a:cs typeface="Times New Roman" panose="02020603050405020304" pitchFamily="18" charset="0"/>
              </a:rPr>
              <a:t> институты</a:t>
            </a:r>
            <a:endParaRPr lang="ru-RU" sz="2000" dirty="0"/>
          </a:p>
        </p:txBody>
      </p:sp>
      <p:graphicFrame>
        <p:nvGraphicFramePr>
          <p:cNvPr id="13" name="Таблица 12">
            <a:extLst>
              <a:ext uri="{FF2B5EF4-FFF2-40B4-BE49-F238E27FC236}">
                <a16:creationId xmlns:a16="http://schemas.microsoft.com/office/drawing/2014/main" id="{66D911B8-9D22-42CA-AAA2-CD3441A0D836}"/>
              </a:ext>
            </a:extLst>
          </p:cNvPr>
          <p:cNvGraphicFramePr>
            <a:graphicFrameLocks noGrp="1"/>
          </p:cNvGraphicFramePr>
          <p:nvPr>
            <p:extLst>
              <p:ext uri="{D42A27DB-BD31-4B8C-83A1-F6EECF244321}">
                <p14:modId xmlns:p14="http://schemas.microsoft.com/office/powerpoint/2010/main" val="3845749781"/>
              </p:ext>
            </p:extLst>
          </p:nvPr>
        </p:nvGraphicFramePr>
        <p:xfrm>
          <a:off x="6627487" y="1578628"/>
          <a:ext cx="5392003" cy="1893644"/>
        </p:xfrm>
        <a:graphic>
          <a:graphicData uri="http://schemas.openxmlformats.org/drawingml/2006/table">
            <a:tbl>
              <a:tblPr/>
              <a:tblGrid>
                <a:gridCol w="369458">
                  <a:extLst>
                    <a:ext uri="{9D8B030D-6E8A-4147-A177-3AD203B41FA5}">
                      <a16:colId xmlns:a16="http://schemas.microsoft.com/office/drawing/2014/main" val="4131349103"/>
                    </a:ext>
                  </a:extLst>
                </a:gridCol>
                <a:gridCol w="2423181">
                  <a:extLst>
                    <a:ext uri="{9D8B030D-6E8A-4147-A177-3AD203B41FA5}">
                      <a16:colId xmlns:a16="http://schemas.microsoft.com/office/drawing/2014/main" val="838485520"/>
                    </a:ext>
                  </a:extLst>
                </a:gridCol>
                <a:gridCol w="1767291">
                  <a:extLst>
                    <a:ext uri="{9D8B030D-6E8A-4147-A177-3AD203B41FA5}">
                      <a16:colId xmlns:a16="http://schemas.microsoft.com/office/drawing/2014/main" val="1132418608"/>
                    </a:ext>
                  </a:extLst>
                </a:gridCol>
                <a:gridCol w="832073">
                  <a:extLst>
                    <a:ext uri="{9D8B030D-6E8A-4147-A177-3AD203B41FA5}">
                      <a16:colId xmlns:a16="http://schemas.microsoft.com/office/drawing/2014/main" val="2775393662"/>
                    </a:ext>
                  </a:extLst>
                </a:gridCol>
              </a:tblGrid>
              <a:tr h="290241">
                <a:tc>
                  <a:txBody>
                    <a:bodyPr/>
                    <a:lstStyle/>
                    <a:p>
                      <a:pPr>
                        <a:lnSpc>
                          <a:spcPct val="107000"/>
                        </a:lnSpc>
                        <a:spcAft>
                          <a:spcPts val="0"/>
                        </a:spcAft>
                      </a:pPr>
                      <a:r>
                        <a:rPr lang="kk-KZ" sz="1200" b="1" dirty="0">
                          <a:effectLst/>
                          <a:latin typeface="Times New Roman" panose="02020603050405020304" pitchFamily="18" charset="0"/>
                          <a:ea typeface="Segoe UI Symbol" panose="020B0502040204020203"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000" b="1" dirty="0">
                          <a:effectLst/>
                          <a:latin typeface="Times New Roman" panose="02020603050405020304" pitchFamily="18" charset="0"/>
                          <a:ea typeface="Times New Roman" panose="02020603050405020304" pitchFamily="18" charset="0"/>
                          <a:cs typeface="Times New Roman" panose="02020603050405020304" pitchFamily="18" charset="0"/>
                        </a:rPr>
                        <a:t>Мазмұны</a:t>
                      </a:r>
                      <a:endParaRPr lang="en-U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000" b="1" dirty="0">
                          <a:effectLst/>
                          <a:latin typeface="Times New Roman" panose="02020603050405020304" pitchFamily="18" charset="0"/>
                          <a:ea typeface="Times New Roman" panose="02020603050405020304" pitchFamily="18" charset="0"/>
                          <a:cs typeface="Times New Roman" panose="02020603050405020304" pitchFamily="18" charset="0"/>
                        </a:rPr>
                        <a:t>Қаржыландыру көзі</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lnSpc>
                          <a:spcPct val="107000"/>
                        </a:lnSpc>
                        <a:spcAft>
                          <a:spcPts val="0"/>
                        </a:spcAft>
                      </a:pPr>
                      <a:r>
                        <a:rPr lang="kk-KZ" sz="1000" b="1">
                          <a:effectLst/>
                          <a:latin typeface="Times New Roman" panose="02020603050405020304" pitchFamily="18" charset="0"/>
                          <a:ea typeface="Times New Roman" panose="02020603050405020304" pitchFamily="18" charset="0"/>
                          <a:cs typeface="Times New Roman" panose="02020603050405020304" pitchFamily="18" charset="0"/>
                        </a:rPr>
                        <a:t>Жүзеге асырылуы</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376137203"/>
                  </a:ext>
                </a:extLst>
              </a:tr>
              <a:tr h="1567508">
                <a:tc>
                  <a:txBody>
                    <a:bodyPr/>
                    <a:lstStyle/>
                    <a:p>
                      <a:pPr algn="just">
                        <a:lnSpc>
                          <a:spcPct val="107000"/>
                        </a:lnSpc>
                        <a:spcAft>
                          <a:spcPts val="0"/>
                        </a:spcAf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just">
                        <a:lnSpc>
                          <a:spcPct val="107000"/>
                        </a:lnSpc>
                        <a:spcAft>
                          <a:spcPts val="0"/>
                        </a:spcAft>
                      </a:pPr>
                      <a:r>
                        <a:rPr lang="en-US" sz="1100" kern="1200" dirty="0">
                          <a:solidFill>
                            <a:schemeClr val="tx1"/>
                          </a:solidFill>
                          <a:effectLst/>
                          <a:latin typeface="Times New Roman" panose="02020603050405020304" pitchFamily="18" charset="0"/>
                          <a:ea typeface="+mn-ea"/>
                          <a:cs typeface="Times New Roman" panose="02020603050405020304" pitchFamily="18" charset="0"/>
                        </a:rPr>
                        <a:t>OR</a:t>
                      </a:r>
                      <a:r>
                        <a:rPr lang="ru-RU" sz="1100" kern="1200" dirty="0">
                          <a:solidFill>
                            <a:schemeClr val="tx1"/>
                          </a:solidFill>
                          <a:effectLst/>
                          <a:latin typeface="Times New Roman" panose="02020603050405020304" pitchFamily="18" charset="0"/>
                          <a:ea typeface="+mn-ea"/>
                          <a:cs typeface="Times New Roman" panose="02020603050405020304" pitchFamily="18" charset="0"/>
                        </a:rPr>
                        <a:t>11465470 </a:t>
                      </a:r>
                      <a:r>
                        <a:rPr lang="kk-KZ" sz="1100" kern="1200" dirty="0">
                          <a:solidFill>
                            <a:schemeClr val="tx1"/>
                          </a:solidFill>
                          <a:effectLst/>
                          <a:latin typeface="Times New Roman" panose="02020603050405020304" pitchFamily="18" charset="0"/>
                          <a:ea typeface="+mn-ea"/>
                          <a:cs typeface="Times New Roman" panose="02020603050405020304" pitchFamily="18" charset="0"/>
                        </a:rPr>
                        <a:t>Массовые политические репрессии в Казахстане в 20-50-е гг. ХХ века и процессы реабилитации: создание единой базы данных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Мемлекеттік тапсырыс, конкурстан тыс бағдарламалық-мақсаттық қаржыландыру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202</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-202</a:t>
                      </a: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 жж.</a:t>
                      </a:r>
                    </a:p>
                    <a:p>
                      <a:pPr algn="just">
                        <a:lnSpc>
                          <a:spcPct val="115000"/>
                        </a:lnSpc>
                        <a:spcAft>
                          <a:spcPts val="0"/>
                        </a:spcAft>
                      </a:pP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433650621"/>
                  </a:ext>
                </a:extLst>
              </a:tr>
            </a:tbl>
          </a:graphicData>
        </a:graphic>
      </p:graphicFrame>
      <p:pic>
        <p:nvPicPr>
          <p:cNvPr id="14" name="Рисунок 13">
            <a:extLst>
              <a:ext uri="{FF2B5EF4-FFF2-40B4-BE49-F238E27FC236}">
                <a16:creationId xmlns:a16="http://schemas.microsoft.com/office/drawing/2014/main" id="{49B4C2B9-33DB-4BFF-8D71-FA7169106728}"/>
              </a:ext>
            </a:extLst>
          </p:cNvPr>
          <p:cNvPicPr>
            <a:picLocks noChangeAspect="1"/>
          </p:cNvPicPr>
          <p:nvPr/>
        </p:nvPicPr>
        <p:blipFill>
          <a:blip r:embed="rId4"/>
          <a:stretch>
            <a:fillRect/>
          </a:stretch>
        </p:blipFill>
        <p:spPr>
          <a:xfrm>
            <a:off x="9113159" y="1285810"/>
            <a:ext cx="420660" cy="292818"/>
          </a:xfrm>
          <a:prstGeom prst="rect">
            <a:avLst/>
          </a:prstGeom>
        </p:spPr>
      </p:pic>
      <p:sp>
        <p:nvSpPr>
          <p:cNvPr id="15" name="Прямоугольник 14">
            <a:extLst>
              <a:ext uri="{FF2B5EF4-FFF2-40B4-BE49-F238E27FC236}">
                <a16:creationId xmlns:a16="http://schemas.microsoft.com/office/drawing/2014/main" id="{85D7EC1C-87AA-4D2F-9CA5-C842EC9079C9}"/>
              </a:ext>
            </a:extLst>
          </p:cNvPr>
          <p:cNvSpPr/>
          <p:nvPr/>
        </p:nvSpPr>
        <p:spPr>
          <a:xfrm>
            <a:off x="6828182" y="814548"/>
            <a:ext cx="4801432" cy="52938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a:extLst>
              <a:ext uri="{FF2B5EF4-FFF2-40B4-BE49-F238E27FC236}">
                <a16:creationId xmlns:a16="http://schemas.microsoft.com/office/drawing/2014/main" id="{D3CD0D1E-C661-4000-A275-92A92F15A09D}"/>
              </a:ext>
            </a:extLst>
          </p:cNvPr>
          <p:cNvSpPr/>
          <p:nvPr/>
        </p:nvSpPr>
        <p:spPr>
          <a:xfrm>
            <a:off x="7064024" y="837426"/>
            <a:ext cx="4565590" cy="307777"/>
          </a:xfrm>
          <a:prstGeom prst="rect">
            <a:avLst/>
          </a:prstGeom>
        </p:spPr>
        <p:txBody>
          <a:bodyPr wrap="square">
            <a:spAutoFit/>
          </a:bodyPr>
          <a:lstStyle/>
          <a:p>
            <a:r>
              <a:rPr lang="kk-KZ" sz="1400" b="1" dirty="0">
                <a:latin typeface="Times New Roman" panose="02020603050405020304" pitchFamily="18" charset="0"/>
                <a:cs typeface="Times New Roman" panose="02020603050405020304" pitchFamily="18" charset="0"/>
              </a:rPr>
              <a:t>Қаржыландырылған жобаларға қатысуы</a:t>
            </a:r>
            <a:endParaRPr lang="en-US" sz="1400" dirty="0">
              <a:latin typeface="Times New Roman" panose="02020603050405020304" pitchFamily="18" charset="0"/>
              <a:cs typeface="Times New Roman" panose="02020603050405020304" pitchFamily="18" charset="0"/>
            </a:endParaRPr>
          </a:p>
        </p:txBody>
      </p:sp>
      <p:graphicFrame>
        <p:nvGraphicFramePr>
          <p:cNvPr id="17" name="Таблица 16">
            <a:extLst>
              <a:ext uri="{FF2B5EF4-FFF2-40B4-BE49-F238E27FC236}">
                <a16:creationId xmlns:a16="http://schemas.microsoft.com/office/drawing/2014/main" id="{52E9483E-7E04-4429-AAF8-C6EABC834640}"/>
              </a:ext>
            </a:extLst>
          </p:cNvPr>
          <p:cNvGraphicFramePr>
            <a:graphicFrameLocks noGrp="1"/>
          </p:cNvGraphicFramePr>
          <p:nvPr>
            <p:extLst>
              <p:ext uri="{D42A27DB-BD31-4B8C-83A1-F6EECF244321}">
                <p14:modId xmlns:p14="http://schemas.microsoft.com/office/powerpoint/2010/main" val="3877103593"/>
              </p:ext>
            </p:extLst>
          </p:nvPr>
        </p:nvGraphicFramePr>
        <p:xfrm>
          <a:off x="139356" y="2007235"/>
          <a:ext cx="5878972" cy="3609340"/>
        </p:xfrm>
        <a:graphic>
          <a:graphicData uri="http://schemas.openxmlformats.org/drawingml/2006/table">
            <a:tbl>
              <a:tblPr firstRow="1" firstCol="1" bandRow="1"/>
              <a:tblGrid>
                <a:gridCol w="311034">
                  <a:extLst>
                    <a:ext uri="{9D8B030D-6E8A-4147-A177-3AD203B41FA5}">
                      <a16:colId xmlns:a16="http://schemas.microsoft.com/office/drawing/2014/main" val="1031020401"/>
                    </a:ext>
                  </a:extLst>
                </a:gridCol>
                <a:gridCol w="2659662">
                  <a:extLst>
                    <a:ext uri="{9D8B030D-6E8A-4147-A177-3AD203B41FA5}">
                      <a16:colId xmlns:a16="http://schemas.microsoft.com/office/drawing/2014/main" val="3257709334"/>
                    </a:ext>
                  </a:extLst>
                </a:gridCol>
                <a:gridCol w="1247918">
                  <a:extLst>
                    <a:ext uri="{9D8B030D-6E8A-4147-A177-3AD203B41FA5}">
                      <a16:colId xmlns:a16="http://schemas.microsoft.com/office/drawing/2014/main" val="2853324520"/>
                    </a:ext>
                  </a:extLst>
                </a:gridCol>
                <a:gridCol w="1660358">
                  <a:extLst>
                    <a:ext uri="{9D8B030D-6E8A-4147-A177-3AD203B41FA5}">
                      <a16:colId xmlns:a16="http://schemas.microsoft.com/office/drawing/2014/main" val="1380472345"/>
                    </a:ext>
                  </a:extLst>
                </a:gridCol>
              </a:tblGrid>
              <a:tr h="260985">
                <a:tc>
                  <a:txBody>
                    <a:bodyPr/>
                    <a:lstStyle/>
                    <a:p>
                      <a:pPr>
                        <a:lnSpc>
                          <a:spcPct val="107000"/>
                        </a:lnSpc>
                        <a:spcAft>
                          <a:spcPts val="0"/>
                        </a:spcAft>
                      </a:pPr>
                      <a:r>
                        <a:rPr lang="ru-RU" sz="11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Іс-шара атауы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(конференциялар, семинарлар, дөңгелек үстелдер т.б.)</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Уақыты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/Өткізілген орны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Нәтижелері (жарияланым, диплом, грамота)</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82133585"/>
                  </a:ext>
                </a:extLst>
              </a:tr>
              <a:tr h="213360">
                <a:tc>
                  <a:txBody>
                    <a:bodyPr/>
                    <a:lstStyle/>
                    <a:p>
                      <a:pPr>
                        <a:lnSpc>
                          <a:spcPct val="107000"/>
                        </a:lnSpc>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tabLst>
                          <a:tab pos="685800" algn="l"/>
                        </a:tabLst>
                      </a:pPr>
                      <a:r>
                        <a:rPr lang="kk-KZ" sz="1100">
                          <a:effectLst/>
                          <a:latin typeface="Times New Roman" panose="02020603050405020304" pitchFamily="18" charset="0"/>
                          <a:ea typeface="Times New Roman" panose="02020603050405020304" pitchFamily="18" charset="0"/>
                          <a:cs typeface="Arial" panose="020B0604020202020204" pitchFamily="34" charset="0"/>
                        </a:rPr>
                        <a:t>Қазақстан халқы Ассамблеясы Ғылыми-сараптамалық тобының Атырау облысы этномәдени бірлестіктіктері өкілдерімен мәжіліс-дөңгелек үстел</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tabLst>
                          <a:tab pos="685800" algn="l"/>
                        </a:tabLs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15 ақпан 2023</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Сайтқа ақпарат, әлеуметтік желідегі сілтеме</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3595617"/>
                  </a:ext>
                </a:extLst>
              </a:tr>
              <a:tr h="213360">
                <a:tc>
                  <a:txBody>
                    <a:bodyPr/>
                    <a:lstStyle/>
                    <a:p>
                      <a:pPr>
                        <a:lnSpc>
                          <a:spcPct val="107000"/>
                        </a:lnSpc>
                        <a:spcAft>
                          <a:spcPts val="0"/>
                        </a:spcAft>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tabLst>
                          <a:tab pos="685800" algn="l"/>
                        </a:tabLst>
                      </a:pPr>
                      <a:r>
                        <a:rPr lang="kk-KZ" sz="1100" dirty="0">
                          <a:effectLst/>
                          <a:latin typeface="Times New Roman" panose="02020603050405020304" pitchFamily="18" charset="0"/>
                          <a:ea typeface="Times New Roman" panose="02020603050405020304" pitchFamily="18" charset="0"/>
                          <a:cs typeface="Arial" panose="020B0604020202020204" pitchFamily="34" charset="0"/>
                        </a:rPr>
                        <a:t>Х.Досмұхамедов атындағы Атырау университеті ҚХА Институты және облыстық әзербайжан этномәдени бірлестігімен ҚР Әзірбайжан Республикасы Ақтау қ.консулдығының қолдауымен Әзірбайжанның көшбасшысы, мемлекет қайраткері Гейдар Алиевтің 100 жылдығына орай Атырау университеті студенттеріне Г. Алиев атындағы шәкіртақысын тапсыру салтанатты шарасы</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15000"/>
                        </a:lnSpc>
                        <a:spcAft>
                          <a:spcPts val="0"/>
                        </a:spcAft>
                        <a:tabLst>
                          <a:tab pos="685800" algn="l"/>
                        </a:tabLs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4 мамыр 2023</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kk-KZ"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Сайтқа ақпарат, әлеуметтік желідегі сілтеме</a:t>
                      </a:r>
                      <a:endParaRPr kumimoji="0" lang="ru-RU" sz="11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96233544"/>
                  </a:ext>
                </a:extLst>
              </a:tr>
            </a:tbl>
          </a:graphicData>
        </a:graphic>
      </p:graphicFrame>
      <p:pic>
        <p:nvPicPr>
          <p:cNvPr id="19" name="Рисунок 18">
            <a:extLst>
              <a:ext uri="{FF2B5EF4-FFF2-40B4-BE49-F238E27FC236}">
                <a16:creationId xmlns:a16="http://schemas.microsoft.com/office/drawing/2014/main" id="{A40B7899-D094-40B7-AFB2-DBB5390DC412}"/>
              </a:ext>
            </a:extLst>
          </p:cNvPr>
          <p:cNvPicPr>
            <a:picLocks noChangeAspect="1"/>
          </p:cNvPicPr>
          <p:nvPr/>
        </p:nvPicPr>
        <p:blipFill>
          <a:blip r:embed="rId5"/>
          <a:stretch>
            <a:fillRect/>
          </a:stretch>
        </p:blipFill>
        <p:spPr>
          <a:xfrm>
            <a:off x="2856318" y="1704520"/>
            <a:ext cx="445047" cy="234386"/>
          </a:xfrm>
          <a:prstGeom prst="rect">
            <a:avLst/>
          </a:prstGeom>
        </p:spPr>
      </p:pic>
      <p:sp>
        <p:nvSpPr>
          <p:cNvPr id="3" name="Прямоугольник 2">
            <a:extLst>
              <a:ext uri="{FF2B5EF4-FFF2-40B4-BE49-F238E27FC236}">
                <a16:creationId xmlns:a16="http://schemas.microsoft.com/office/drawing/2014/main" id="{492A747E-B1F1-4A14-A86A-18C9F74B4D85}"/>
              </a:ext>
            </a:extLst>
          </p:cNvPr>
          <p:cNvSpPr/>
          <p:nvPr/>
        </p:nvSpPr>
        <p:spPr>
          <a:xfrm>
            <a:off x="260059" y="1343937"/>
            <a:ext cx="5536734" cy="3503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id="{B584AEEB-7449-4896-857D-07A75622388F}"/>
              </a:ext>
            </a:extLst>
          </p:cNvPr>
          <p:cNvSpPr/>
          <p:nvPr/>
        </p:nvSpPr>
        <p:spPr>
          <a:xfrm>
            <a:off x="579028" y="1311430"/>
            <a:ext cx="4925387" cy="369332"/>
          </a:xfrm>
          <a:prstGeom prst="rect">
            <a:avLst/>
          </a:prstGeom>
        </p:spPr>
        <p:txBody>
          <a:bodyPr wrap="none">
            <a:spAutoFit/>
          </a:bodyPr>
          <a:lstStyle/>
          <a:p>
            <a:pPr algn="ctr"/>
            <a:r>
              <a:rPr lang="kk-KZ" b="1" dirty="0">
                <a:latin typeface="Times New Roman" panose="02020603050405020304" pitchFamily="18" charset="0"/>
                <a:cs typeface="Times New Roman" panose="02020603050405020304" pitchFamily="18" charset="0"/>
              </a:rPr>
              <a:t>Институт ұйымдастырған ғылыми шаралар </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204C249-1FF9-430D-932D-C3D3E1654727}"/>
              </a:ext>
            </a:extLst>
          </p:cNvPr>
          <p:cNvPicPr>
            <a:picLocks noChangeAspect="1"/>
          </p:cNvPicPr>
          <p:nvPr/>
        </p:nvPicPr>
        <p:blipFill>
          <a:blip r:embed="rId2"/>
          <a:stretch>
            <a:fillRect/>
          </a:stretch>
        </p:blipFill>
        <p:spPr>
          <a:xfrm>
            <a:off x="322770" y="96045"/>
            <a:ext cx="1823662" cy="416572"/>
          </a:xfrm>
          <a:prstGeom prst="rect">
            <a:avLst/>
          </a:prstGeom>
        </p:spPr>
      </p:pic>
      <p:sp>
        <p:nvSpPr>
          <p:cNvPr id="8" name="TextBox 7">
            <a:extLst>
              <a:ext uri="{FF2B5EF4-FFF2-40B4-BE49-F238E27FC236}">
                <a16:creationId xmlns:a16="http://schemas.microsoft.com/office/drawing/2014/main" id="{0BBA0989-16F5-4660-8811-9EE5EAC71B96}"/>
              </a:ext>
            </a:extLst>
          </p:cNvPr>
          <p:cNvSpPr txBox="1"/>
          <p:nvPr/>
        </p:nvSpPr>
        <p:spPr>
          <a:xfrm>
            <a:off x="372747" y="512617"/>
            <a:ext cx="8090317" cy="867930"/>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defTabSz="711200">
              <a:lnSpc>
                <a:spcPct val="90000"/>
              </a:lnSpc>
              <a:spcBef>
                <a:spcPct val="0"/>
              </a:spcBef>
              <a:spcAft>
                <a:spcPct val="35000"/>
              </a:spcAft>
            </a:pPr>
            <a:r>
              <a:rPr lang="ru-RU" sz="2800" dirty="0">
                <a:solidFill>
                  <a:schemeClr val="accent1">
                    <a:lumMod val="50000"/>
                  </a:schemeClr>
                </a:solidFill>
                <a:latin typeface="Times New Roman" panose="02020603050405020304" pitchFamily="18" charset="0"/>
                <a:cs typeface="Times New Roman" panose="02020603050405020304" pitchFamily="18" charset="0"/>
              </a:rPr>
              <a:t>«</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Х.Досмұхамедов</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атындағы</a:t>
            </a:r>
            <a:r>
              <a:rPr lang="ru-RU" sz="2800" dirty="0">
                <a:solidFill>
                  <a:schemeClr val="accent1">
                    <a:lumMod val="50000"/>
                  </a:schemeClr>
                </a:solidFill>
                <a:latin typeface="Times New Roman" panose="02020603050405020304" pitchFamily="18" charset="0"/>
                <a:cs typeface="Times New Roman" panose="02020603050405020304" pitchFamily="18" charset="0"/>
              </a:rPr>
              <a:t> Атырау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университетінің</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Хабаршысы</a:t>
            </a:r>
            <a:r>
              <a:rPr lang="ru-RU" sz="2800" dirty="0">
                <a:solidFill>
                  <a:schemeClr val="accent1">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1">
                    <a:lumMod val="50000"/>
                  </a:schemeClr>
                </a:solidFill>
                <a:latin typeface="Times New Roman" panose="02020603050405020304" pitchFamily="18" charset="0"/>
                <a:cs typeface="Times New Roman" panose="02020603050405020304" pitchFamily="18" charset="0"/>
              </a:rPr>
              <a:t>ғылыми</a:t>
            </a:r>
            <a:r>
              <a:rPr lang="ru-RU" sz="2800" dirty="0">
                <a:solidFill>
                  <a:schemeClr val="accent1">
                    <a:lumMod val="50000"/>
                  </a:schemeClr>
                </a:solidFill>
                <a:latin typeface="Times New Roman" panose="02020603050405020304" pitchFamily="18" charset="0"/>
                <a:cs typeface="Times New Roman" panose="02020603050405020304" pitchFamily="18" charset="0"/>
              </a:rPr>
              <a:t> журналы</a:t>
            </a:r>
            <a:endParaRPr lang="ru-RU" sz="2800" dirty="0">
              <a:solidFill>
                <a:schemeClr val="accent1">
                  <a:lumMod val="50000"/>
                </a:schemeClr>
              </a:solidFill>
            </a:endParaRPr>
          </a:p>
        </p:txBody>
      </p:sp>
      <p:sp>
        <p:nvSpPr>
          <p:cNvPr id="9" name="Прямоугольник 8">
            <a:extLst>
              <a:ext uri="{FF2B5EF4-FFF2-40B4-BE49-F238E27FC236}">
                <a16:creationId xmlns:a16="http://schemas.microsoft.com/office/drawing/2014/main" id="{8087E373-049C-45A8-A998-462BD9C3A118}"/>
              </a:ext>
            </a:extLst>
          </p:cNvPr>
          <p:cNvSpPr/>
          <p:nvPr/>
        </p:nvSpPr>
        <p:spPr>
          <a:xfrm>
            <a:off x="340124" y="1479037"/>
            <a:ext cx="7776299" cy="1311321"/>
          </a:xfrm>
          <a:prstGeom prst="rect">
            <a:avLst/>
          </a:prstGeom>
        </p:spPr>
        <p:txBody>
          <a:bodyPr wrap="square">
            <a:spAutoFit/>
          </a:bodyPr>
          <a:lstStyle/>
          <a:p>
            <a:pPr algn="just">
              <a:lnSpc>
                <a:spcPct val="115000"/>
              </a:lnSpc>
              <a:spcAft>
                <a:spcPts val="0"/>
              </a:spcAft>
            </a:pP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Х.Досмұхамедов</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атындағы</a:t>
            </a:r>
            <a:r>
              <a:rPr lang="ru-RU" sz="1400" dirty="0">
                <a:latin typeface="Times New Roman" panose="02020603050405020304" pitchFamily="18" charset="0"/>
                <a:cs typeface="Times New Roman" panose="02020603050405020304" pitchFamily="18" charset="0"/>
              </a:rPr>
              <a:t> Атырау </a:t>
            </a:r>
            <a:r>
              <a:rPr lang="ru-RU" sz="1400" dirty="0" err="1">
                <a:latin typeface="Times New Roman" panose="02020603050405020304" pitchFamily="18" charset="0"/>
                <a:cs typeface="Times New Roman" panose="02020603050405020304" pitchFamily="18" charset="0"/>
              </a:rPr>
              <a:t>университетінің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Хабаршысы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ғылыми</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журналында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іргелі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қолданбалы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зерттеулердің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әлеуметтік-гуманитарлық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ғылымдарындағы</a:t>
            </a:r>
            <a:r>
              <a:rPr lang="ru-RU" sz="1400"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тарих</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және</a:t>
            </a:r>
            <a:r>
              <a:rPr lang="ru-RU" sz="1400" b="1" dirty="0">
                <a:latin typeface="Times New Roman" panose="02020603050405020304" pitchFamily="18" charset="0"/>
                <a:cs typeface="Times New Roman" panose="02020603050405020304" pitchFamily="18" charset="0"/>
              </a:rPr>
              <a:t> археология, педагогика </a:t>
            </a:r>
            <a:r>
              <a:rPr lang="ru-RU" sz="1400" b="1" dirty="0" err="1">
                <a:latin typeface="Times New Roman" panose="02020603050405020304" pitchFamily="18" charset="0"/>
                <a:cs typeface="Times New Roman" panose="02020603050405020304" pitchFamily="18" charset="0"/>
              </a:rPr>
              <a:t>және</a:t>
            </a:r>
            <a:r>
              <a:rPr lang="ru-RU" sz="1400" b="1" dirty="0">
                <a:latin typeface="Times New Roman" panose="02020603050405020304" pitchFamily="18" charset="0"/>
                <a:cs typeface="Times New Roman" panose="02020603050405020304" pitchFamily="18" charset="0"/>
              </a:rPr>
              <a:t> психология, экономика, </a:t>
            </a:r>
            <a:r>
              <a:rPr lang="ru-RU" sz="1400" b="1" dirty="0" err="1">
                <a:latin typeface="Times New Roman" panose="02020603050405020304" pitchFamily="18" charset="0"/>
                <a:cs typeface="Times New Roman" panose="02020603050405020304" pitchFamily="18" charset="0"/>
              </a:rPr>
              <a:t>құқық</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бағыты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бойынша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мақалалар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жарияланады</a:t>
            </a:r>
            <a:r>
              <a:rPr lang="ru-RU" sz="1400" dirty="0">
                <a:latin typeface="Times New Roman" panose="02020603050405020304" pitchFamily="18" charset="0"/>
                <a:cs typeface="Times New Roman" panose="02020603050405020304" pitchFamily="18" charset="0"/>
              </a:rPr>
              <a:t>. </a:t>
            </a:r>
            <a:endParaRPr lang="kk-KZ" sz="1400"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Журналдың</a:t>
            </a:r>
            <a:r>
              <a:rPr lang="ru-RU" sz="1400" dirty="0">
                <a:latin typeface="Times New Roman" panose="02020603050405020304" pitchFamily="18" charset="0"/>
                <a:cs typeface="Times New Roman" panose="02020603050405020304" pitchFamily="18" charset="0"/>
              </a:rPr>
              <a:t> бас редакторы - </a:t>
            </a:r>
            <a:r>
              <a:rPr lang="ru-RU" sz="1400" dirty="0" err="1">
                <a:latin typeface="Times New Roman" panose="02020603050405020304" pitchFamily="18" charset="0"/>
                <a:cs typeface="Times New Roman" panose="02020603050405020304" pitchFamily="18" charset="0"/>
              </a:rPr>
              <a:t>п.ғ.к</a:t>
            </a:r>
            <a:r>
              <a:rPr lang="ru-RU" sz="1400" dirty="0">
                <a:latin typeface="Times New Roman" panose="02020603050405020304" pitchFamily="18" charset="0"/>
                <a:cs typeface="Times New Roman" panose="02020603050405020304" pitchFamily="18" charset="0"/>
              </a:rPr>
              <a:t>., профессор </a:t>
            </a:r>
            <a:r>
              <a:rPr lang="ru-RU" sz="1400" b="1" dirty="0">
                <a:latin typeface="Times New Roman" panose="02020603050405020304" pitchFamily="18" charset="0"/>
                <a:cs typeface="Times New Roman" panose="02020603050405020304" pitchFamily="18" charset="0"/>
              </a:rPr>
              <a:t>Идрисов Саламат </a:t>
            </a:r>
            <a:r>
              <a:rPr lang="ru-RU" sz="1400" b="1" dirty="0" err="1">
                <a:latin typeface="Times New Roman" panose="02020603050405020304" pitchFamily="18" charset="0"/>
                <a:cs typeface="Times New Roman" panose="02020603050405020304" pitchFamily="18" charset="0"/>
              </a:rPr>
              <a:t>Нұрмұханұлы</a:t>
            </a:r>
            <a:r>
              <a:rPr lang="kk-KZ" sz="1400" b="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b="1"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D47709EE-9CE8-4A6A-8AFF-94D392D7CED2}"/>
              </a:ext>
            </a:extLst>
          </p:cNvPr>
          <p:cNvSpPr/>
          <p:nvPr/>
        </p:nvSpPr>
        <p:spPr>
          <a:xfrm>
            <a:off x="497305" y="4823608"/>
            <a:ext cx="8674717" cy="1848198"/>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	Университет «</a:t>
            </a:r>
            <a:r>
              <a:rPr lang="ru-RU" sz="1400" dirty="0" err="1">
                <a:latin typeface="Times New Roman" panose="02020603050405020304" pitchFamily="18" charset="0"/>
                <a:cs typeface="Times New Roman" panose="02020603050405020304" pitchFamily="18" charset="0"/>
              </a:rPr>
              <a:t>Хабаршысы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ғылыми</a:t>
            </a:r>
            <a:r>
              <a:rPr lang="ru-RU" sz="1400" dirty="0">
                <a:latin typeface="Times New Roman" panose="02020603050405020304" pitchFamily="18" charset="0"/>
                <a:cs typeface="Times New Roman" panose="02020603050405020304" pitchFamily="18" charset="0"/>
              </a:rPr>
              <a:t> журналы </a:t>
            </a:r>
            <a:r>
              <a:rPr lang="ru-RU" sz="1400" dirty="0" err="1">
                <a:latin typeface="Times New Roman" panose="02020603050405020304" pitchFamily="18" charset="0"/>
                <a:cs typeface="Times New Roman" panose="02020603050405020304" pitchFamily="18" charset="0"/>
              </a:rPr>
              <a:t>редакциялық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алқа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мүшелері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барлығы</a:t>
            </a:r>
            <a:r>
              <a:rPr lang="ru-RU" sz="1400" dirty="0">
                <a:latin typeface="Times New Roman" panose="02020603050405020304" pitchFamily="18" charset="0"/>
                <a:cs typeface="Times New Roman" panose="02020603050405020304" pitchFamily="18" charset="0"/>
              </a:rPr>
              <a:t> – </a:t>
            </a:r>
            <a:r>
              <a:rPr lang="ru-RU" sz="1400" b="1" dirty="0">
                <a:latin typeface="Times New Roman" panose="02020603050405020304" pitchFamily="18" charset="0"/>
                <a:cs typeface="Times New Roman" panose="02020603050405020304" pitchFamily="18" charset="0"/>
              </a:rPr>
              <a:t>18</a:t>
            </a:r>
            <a:r>
              <a:rPr lang="ru-RU" sz="1400" dirty="0">
                <a:latin typeface="Times New Roman" panose="02020603050405020304" pitchFamily="18" charset="0"/>
                <a:cs typeface="Times New Roman" panose="02020603050405020304" pitchFamily="18" charset="0"/>
              </a:rPr>
              <a:t>:  </a:t>
            </a:r>
          </a:p>
          <a:p>
            <a:r>
              <a:rPr lang="ru-RU" sz="1400" dirty="0" err="1">
                <a:latin typeface="Times New Roman" panose="02020603050405020304" pitchFamily="18" charset="0"/>
                <a:cs typeface="Times New Roman" panose="02020603050405020304" pitchFamily="18" charset="0"/>
              </a:rPr>
              <a:t>шетелдік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ғалымдар</a:t>
            </a:r>
            <a:r>
              <a:rPr lang="ru-RU" sz="1400" dirty="0">
                <a:latin typeface="Times New Roman" panose="02020603050405020304" pitchFamily="18" charset="0"/>
                <a:cs typeface="Times New Roman" panose="02020603050405020304" pitchFamily="18" charset="0"/>
              </a:rPr>
              <a:t> - </a:t>
            </a:r>
            <a:r>
              <a:rPr lang="ru-RU" sz="1400" b="1" dirty="0">
                <a:latin typeface="Times New Roman" panose="02020603050405020304" pitchFamily="18" charset="0"/>
                <a:cs typeface="Times New Roman" panose="02020603050405020304" pitchFamily="18" charset="0"/>
              </a:rPr>
              <a:t>6</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университетішілік</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ғалымдар</a:t>
            </a:r>
            <a:r>
              <a:rPr lang="ru-RU" sz="1400" dirty="0">
                <a:latin typeface="Times New Roman" panose="02020603050405020304" pitchFamily="18" charset="0"/>
                <a:cs typeface="Times New Roman" panose="02020603050405020304" pitchFamily="18" charset="0"/>
              </a:rPr>
              <a:t> – </a:t>
            </a:r>
            <a:r>
              <a:rPr lang="ru-RU" sz="1400" b="1" dirty="0">
                <a:latin typeface="Times New Roman" panose="02020603050405020304" pitchFamily="18" charset="0"/>
                <a:cs typeface="Times New Roman" panose="02020603050405020304" pitchFamily="18" charset="0"/>
              </a:rPr>
              <a:t>12</a:t>
            </a:r>
            <a:endParaRPr lang="ru-RU" sz="1400" dirty="0">
              <a:latin typeface="Times New Roman" panose="02020603050405020304" pitchFamily="18" charset="0"/>
              <a:cs typeface="Times New Roman" panose="02020603050405020304" pitchFamily="18" charset="0"/>
            </a:endParaRPr>
          </a:p>
          <a:p>
            <a:pPr algn="just">
              <a:lnSpc>
                <a:spcPct val="115000"/>
              </a:lnSpc>
              <a:spcAft>
                <a:spcPts val="0"/>
              </a:spcAft>
            </a:pPr>
            <a:endParaRPr lang="kk-KZ" sz="1400" dirty="0">
              <a:latin typeface="Times New Roman" panose="02020603050405020304" pitchFamily="18" charset="0"/>
              <a:ea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2023 </a:t>
            </a:r>
            <a:r>
              <a:rPr lang="ru-RU" sz="1400" dirty="0" err="1">
                <a:latin typeface="Times New Roman" panose="02020603050405020304" pitchFamily="18" charset="0"/>
                <a:cs typeface="Times New Roman" panose="02020603050405020304" pitchFamily="18" charset="0"/>
              </a:rPr>
              <a:t>жылы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жарияланған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мақалалар</a:t>
            </a:r>
            <a:r>
              <a:rPr lang="ru-RU" sz="1400" dirty="0">
                <a:latin typeface="Times New Roman" panose="02020603050405020304" pitchFamily="18" charset="0"/>
                <a:cs typeface="Times New Roman" panose="02020603050405020304" pitchFamily="18" charset="0"/>
              </a:rPr>
              <a:t> саны - 60</a:t>
            </a:r>
          </a:p>
          <a:p>
            <a:r>
              <a:rPr lang="ru-RU" sz="1400" dirty="0">
                <a:latin typeface="Times New Roman" panose="02020603050405020304" pitchFamily="18" charset="0"/>
                <a:cs typeface="Times New Roman" panose="02020603050405020304" pitchFamily="18" charset="0"/>
              </a:rPr>
              <a:t>№1 (68) </a:t>
            </a:r>
            <a:r>
              <a:rPr lang="ru-RU" sz="1400" dirty="0" err="1">
                <a:latin typeface="Times New Roman" panose="02020603050405020304" pitchFamily="18" charset="0"/>
                <a:cs typeface="Times New Roman" panose="02020603050405020304" pitchFamily="18" charset="0"/>
              </a:rPr>
              <a:t>наурыз</a:t>
            </a:r>
            <a:r>
              <a:rPr lang="ru-RU" sz="1400" dirty="0">
                <a:latin typeface="Times New Roman" panose="02020603050405020304" pitchFamily="18" charset="0"/>
                <a:cs typeface="Times New Roman" panose="02020603050405020304" pitchFamily="18" charset="0"/>
              </a:rPr>
              <a:t> - 15;</a:t>
            </a:r>
          </a:p>
          <a:p>
            <a:r>
              <a:rPr lang="ru-RU" sz="1400" dirty="0">
                <a:latin typeface="Times New Roman" panose="02020603050405020304" pitchFamily="18" charset="0"/>
                <a:cs typeface="Times New Roman" panose="02020603050405020304" pitchFamily="18" charset="0"/>
              </a:rPr>
              <a:t>№2 (69) </a:t>
            </a:r>
            <a:r>
              <a:rPr lang="ru-RU" sz="1400" dirty="0" err="1">
                <a:latin typeface="Times New Roman" panose="02020603050405020304" pitchFamily="18" charset="0"/>
                <a:cs typeface="Times New Roman" panose="02020603050405020304" pitchFamily="18" charset="0"/>
              </a:rPr>
              <a:t>маусым</a:t>
            </a:r>
            <a:r>
              <a:rPr lang="ru-RU" sz="1400" dirty="0">
                <a:latin typeface="Times New Roman" panose="02020603050405020304" pitchFamily="18" charset="0"/>
                <a:cs typeface="Times New Roman" panose="02020603050405020304" pitchFamily="18" charset="0"/>
              </a:rPr>
              <a:t> - 15; </a:t>
            </a:r>
          </a:p>
          <a:p>
            <a:r>
              <a:rPr lang="ru-RU" sz="1400" dirty="0">
                <a:latin typeface="Times New Roman" panose="02020603050405020304" pitchFamily="18" charset="0"/>
                <a:cs typeface="Times New Roman" panose="02020603050405020304" pitchFamily="18" charset="0"/>
              </a:rPr>
              <a:t>№3 (70) </a:t>
            </a:r>
            <a:r>
              <a:rPr lang="ru-RU" sz="1400" dirty="0" err="1">
                <a:latin typeface="Times New Roman" panose="02020603050405020304" pitchFamily="18" charset="0"/>
                <a:cs typeface="Times New Roman" panose="02020603050405020304" pitchFamily="18" charset="0"/>
              </a:rPr>
              <a:t>қыркүйек</a:t>
            </a:r>
            <a:r>
              <a:rPr lang="ru-RU" sz="1400" dirty="0">
                <a:latin typeface="Times New Roman" panose="02020603050405020304" pitchFamily="18" charset="0"/>
                <a:cs typeface="Times New Roman" panose="02020603050405020304" pitchFamily="18" charset="0"/>
              </a:rPr>
              <a:t> - 15; </a:t>
            </a:r>
          </a:p>
          <a:p>
            <a:r>
              <a:rPr lang="ru-RU" sz="1400" dirty="0">
                <a:latin typeface="Times New Roman" panose="02020603050405020304" pitchFamily="18" charset="0"/>
                <a:cs typeface="Times New Roman" panose="02020603050405020304" pitchFamily="18" charset="0"/>
              </a:rPr>
              <a:t>№4 (71) </a:t>
            </a:r>
            <a:r>
              <a:rPr lang="ru-RU" sz="1400" dirty="0" err="1">
                <a:latin typeface="Times New Roman" panose="02020603050405020304" pitchFamily="18" charset="0"/>
                <a:cs typeface="Times New Roman" panose="02020603050405020304" pitchFamily="18" charset="0"/>
              </a:rPr>
              <a:t>желтоқсан</a:t>
            </a:r>
            <a:r>
              <a:rPr lang="ru-RU" sz="1400" dirty="0">
                <a:latin typeface="Times New Roman" panose="02020603050405020304" pitchFamily="18" charset="0"/>
                <a:cs typeface="Times New Roman" panose="02020603050405020304" pitchFamily="18" charset="0"/>
              </a:rPr>
              <a:t> - 15</a:t>
            </a:r>
          </a:p>
        </p:txBody>
      </p:sp>
      <p:pic>
        <p:nvPicPr>
          <p:cNvPr id="2" name="Рисунок 1">
            <a:extLst>
              <a:ext uri="{FF2B5EF4-FFF2-40B4-BE49-F238E27FC236}">
                <a16:creationId xmlns:a16="http://schemas.microsoft.com/office/drawing/2014/main" id="{878EC07F-9759-4793-8819-009FEFB9AA13}"/>
              </a:ext>
            </a:extLst>
          </p:cNvPr>
          <p:cNvPicPr>
            <a:picLocks noChangeAspect="1"/>
          </p:cNvPicPr>
          <p:nvPr/>
        </p:nvPicPr>
        <p:blipFill>
          <a:blip r:embed="rId3"/>
          <a:stretch>
            <a:fillRect/>
          </a:stretch>
        </p:blipFill>
        <p:spPr>
          <a:xfrm>
            <a:off x="8764622" y="3387601"/>
            <a:ext cx="2787823" cy="3470399"/>
          </a:xfrm>
          <a:prstGeom prst="rect">
            <a:avLst/>
          </a:prstGeom>
        </p:spPr>
      </p:pic>
      <p:sp>
        <p:nvSpPr>
          <p:cNvPr id="3" name="Прямоугольник 2"/>
          <p:cNvSpPr/>
          <p:nvPr/>
        </p:nvSpPr>
        <p:spPr>
          <a:xfrm>
            <a:off x="497305" y="3029788"/>
            <a:ext cx="7339264" cy="1600438"/>
          </a:xfrm>
          <a:prstGeom prst="rect">
            <a:avLst/>
          </a:prstGeom>
        </p:spPr>
        <p:txBody>
          <a:bodyPr wrap="square">
            <a:spAutoFit/>
          </a:bodyPr>
          <a:lstStyle/>
          <a:p>
            <a:pPr algn="just"/>
            <a:r>
              <a:rPr lang="ru-RU" sz="1400" dirty="0">
                <a:latin typeface="Times New Roman" panose="02020603050405020304" pitchFamily="18" charset="0"/>
                <a:cs typeface="Times New Roman" panose="02020603050405020304" pitchFamily="18" charset="0"/>
              </a:rPr>
              <a:t>	Журнал </a:t>
            </a:r>
            <a:r>
              <a:rPr lang="ru-RU" sz="1400" dirty="0" err="1">
                <a:latin typeface="Times New Roman" panose="02020603050405020304" pitchFamily="18" charset="0"/>
                <a:cs typeface="Times New Roman" panose="02020603050405020304" pitchFamily="18" charset="0"/>
              </a:rPr>
              <a:t>Мәдениет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ақпарат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қоғамдық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келісім</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министрлігінде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тіркелген</a:t>
            </a:r>
            <a:r>
              <a:rPr lang="ru-RU" sz="1400" dirty="0">
                <a:latin typeface="Times New Roman" panose="02020603050405020304" pitchFamily="18" charset="0"/>
                <a:cs typeface="Times New Roman" panose="02020603050405020304" pitchFamily="18" charset="0"/>
              </a:rPr>
              <a:t> (14.02.2003 ж. №3631-Ж </a:t>
            </a:r>
            <a:r>
              <a:rPr lang="ru-RU" sz="1400" dirty="0" err="1">
                <a:latin typeface="Times New Roman" panose="02020603050405020304" pitchFamily="18" charset="0"/>
                <a:cs typeface="Times New Roman" panose="02020603050405020304" pitchFamily="18" charset="0"/>
              </a:rPr>
              <a:t>есепке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қою</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туралы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куәлік</a:t>
            </a:r>
            <a:r>
              <a:rPr lang="ru-RU" sz="1400" dirty="0">
                <a:latin typeface="Times New Roman" panose="02020603050405020304" pitchFamily="18" charset="0"/>
                <a:cs typeface="Times New Roman" panose="02020603050405020304" pitchFamily="18" charset="0"/>
              </a:rPr>
              <a:t>). </a:t>
            </a:r>
          </a:p>
          <a:p>
            <a:pPr algn="just"/>
            <a:r>
              <a:rPr lang="ru-RU" sz="1400" dirty="0">
                <a:latin typeface="Times New Roman" panose="02020603050405020304" pitchFamily="18" charset="0"/>
                <a:cs typeface="Times New Roman" panose="02020603050405020304" pitchFamily="18" charset="0"/>
              </a:rPr>
              <a:t>	2022 </a:t>
            </a:r>
            <a:r>
              <a:rPr lang="ru-RU" sz="1400" dirty="0" err="1">
                <a:latin typeface="Times New Roman" panose="02020603050405020304" pitchFamily="18" charset="0"/>
                <a:cs typeface="Times New Roman" panose="02020603050405020304" pitchFamily="18" charset="0"/>
              </a:rPr>
              <a:t>жылғы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мамырда</a:t>
            </a:r>
            <a:r>
              <a:rPr lang="ru-RU" sz="1400" dirty="0">
                <a:latin typeface="Times New Roman" panose="02020603050405020304" pitchFamily="18" charset="0"/>
                <a:cs typeface="Times New Roman" panose="02020603050405020304" pitchFamily="18" charset="0"/>
              </a:rPr>
              <a:t> журнал </a:t>
            </a:r>
            <a:r>
              <a:rPr lang="ru-RU" sz="1400" dirty="0" err="1">
                <a:latin typeface="Times New Roman" panose="02020603050405020304" pitchFamily="18" charset="0"/>
                <a:cs typeface="Times New Roman" panose="02020603050405020304" pitchFamily="18" charset="0"/>
              </a:rPr>
              <a:t>Қазақстан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Республикасы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Ақпарат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және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қоғамдық</a:t>
            </a:r>
            <a:r>
              <a:rPr lang="ru-RU" sz="1400" dirty="0">
                <a:latin typeface="Times New Roman" panose="02020603050405020304" pitchFamily="18" charset="0"/>
                <a:cs typeface="Times New Roman" panose="02020603050405020304" pitchFamily="18" charset="0"/>
              </a:rPr>
              <a:t> даму </a:t>
            </a:r>
            <a:r>
              <a:rPr lang="ru-RU" sz="1400" dirty="0" err="1">
                <a:latin typeface="Times New Roman" panose="02020603050405020304" pitchFamily="18" charset="0"/>
                <a:cs typeface="Times New Roman" panose="02020603050405020304" pitchFamily="18" charset="0"/>
              </a:rPr>
              <a:t>министрлігінің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Ақпарат</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комитетінде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қайта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тіркелді</a:t>
            </a:r>
            <a:r>
              <a:rPr lang="ru-RU" sz="1400" dirty="0">
                <a:latin typeface="Times New Roman" panose="02020603050405020304" pitchFamily="18" charset="0"/>
                <a:cs typeface="Times New Roman" panose="02020603050405020304" pitchFamily="18" charset="0"/>
              </a:rPr>
              <a:t> (04.05. 2022 </a:t>
            </a:r>
            <a:r>
              <a:rPr lang="ru-RU" sz="1400" dirty="0" err="1">
                <a:latin typeface="Times New Roman" panose="02020603050405020304" pitchFamily="18" charset="0"/>
                <a:cs typeface="Times New Roman" panose="02020603050405020304" pitchFamily="18" charset="0"/>
              </a:rPr>
              <a:t>жылғы</a:t>
            </a:r>
            <a:r>
              <a:rPr lang="ru-RU" sz="1400" dirty="0">
                <a:latin typeface="Times New Roman" panose="02020603050405020304" pitchFamily="18" charset="0"/>
                <a:cs typeface="Times New Roman" panose="02020603050405020304" pitchFamily="18" charset="0"/>
              </a:rPr>
              <a:t> № </a:t>
            </a:r>
            <a:r>
              <a:rPr lang="en-US" sz="1400" dirty="0">
                <a:latin typeface="Times New Roman" panose="02020603050405020304" pitchFamily="18" charset="0"/>
                <a:cs typeface="Times New Roman" panose="02020603050405020304" pitchFamily="18" charset="0"/>
              </a:rPr>
              <a:t>KZ21VPY00048733 </a:t>
            </a:r>
            <a:r>
              <a:rPr lang="ru-RU" sz="1400" dirty="0" err="1">
                <a:latin typeface="Times New Roman" panose="02020603050405020304" pitchFamily="18" charset="0"/>
                <a:cs typeface="Times New Roman" panose="02020603050405020304" pitchFamily="18" charset="0"/>
              </a:rPr>
              <a:t>баспа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басылымын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қайта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есепке</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қою</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туралы</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куәлік</a:t>
            </a:r>
            <a:r>
              <a:rPr lang="ru-RU" sz="1400" dirty="0">
                <a:latin typeface="Times New Roman" panose="02020603050405020304" pitchFamily="18" charset="0"/>
                <a:cs typeface="Times New Roman" panose="02020603050405020304" pitchFamily="18" charset="0"/>
              </a:rPr>
              <a:t>). </a:t>
            </a:r>
          </a:p>
          <a:p>
            <a:pPr algn="just"/>
            <a:r>
              <a:rPr lang="ru-RU" sz="1400" dirty="0">
                <a:latin typeface="Times New Roman" panose="02020603050405020304" pitchFamily="18" charset="0"/>
                <a:cs typeface="Times New Roman" panose="02020603050405020304" pitchFamily="18" charset="0"/>
              </a:rPr>
              <a:t>	Журнал </a:t>
            </a:r>
            <a:r>
              <a:rPr lang="ru-RU" sz="1400" dirty="0" err="1">
                <a:latin typeface="Times New Roman" panose="02020603050405020304" pitchFamily="18" charset="0"/>
                <a:cs typeface="Times New Roman" panose="02020603050405020304" pitchFamily="18" charset="0"/>
              </a:rPr>
              <a:t>халықаралық</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мерзімді</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басылымдар</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орталығында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тіркелген</a:t>
            </a:r>
            <a:r>
              <a:rPr lang="ru-RU" sz="1400" dirty="0">
                <a:latin typeface="Times New Roman" panose="02020603050405020304" pitchFamily="18" charset="0"/>
                <a:cs typeface="Times New Roman" panose="02020603050405020304" pitchFamily="18" charset="0"/>
              </a:rPr>
              <a:t>.</a:t>
            </a:r>
          </a:p>
          <a:p>
            <a:pPr algn="just"/>
            <a:r>
              <a:rPr lang="kk-KZ"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Online ISSN 2790-332X, ISSN 2077-0197 </a:t>
            </a:r>
            <a:r>
              <a:rPr lang="ru-RU" sz="1400" dirty="0" err="1">
                <a:latin typeface="Times New Roman" panose="02020603050405020304" pitchFamily="18" charset="0"/>
                <a:cs typeface="Times New Roman" panose="02020603050405020304" pitchFamily="18" charset="0"/>
              </a:rPr>
              <a:t>баспа</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нұсқасының</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индексі</a:t>
            </a:r>
            <a:r>
              <a:rPr lang="ru-RU" sz="1400" dirty="0">
                <a:latin typeface="Times New Roman" panose="02020603050405020304" pitchFamily="18" charset="0"/>
                <a:cs typeface="Times New Roman" panose="02020603050405020304" pitchFamily="18" charset="0"/>
              </a:rPr>
              <a:t> бар.</a:t>
            </a:r>
          </a:p>
        </p:txBody>
      </p:sp>
      <p:pic>
        <p:nvPicPr>
          <p:cNvPr id="11" name="Рисунок 10"/>
          <p:cNvPicPr/>
          <p:nvPr/>
        </p:nvPicPr>
        <p:blipFill>
          <a:blip r:embed="rId4"/>
          <a:stretch>
            <a:fillRect/>
          </a:stretch>
        </p:blipFill>
        <p:spPr>
          <a:xfrm>
            <a:off x="8513041" y="319849"/>
            <a:ext cx="3614673" cy="3057525"/>
          </a:xfrm>
          <a:prstGeom prst="rect">
            <a:avLst/>
          </a:prstGeom>
        </p:spPr>
      </p:pic>
    </p:spTree>
    <p:extLst>
      <p:ext uri="{BB962C8B-B14F-4D97-AF65-F5344CB8AC3E}">
        <p14:creationId xmlns:p14="http://schemas.microsoft.com/office/powerpoint/2010/main" val="247889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204C249-1FF9-430D-932D-C3D3E1654727}"/>
              </a:ext>
            </a:extLst>
          </p:cNvPr>
          <p:cNvPicPr>
            <a:picLocks noChangeAspect="1"/>
          </p:cNvPicPr>
          <p:nvPr/>
        </p:nvPicPr>
        <p:blipFill>
          <a:blip r:embed="rId2"/>
          <a:stretch>
            <a:fillRect/>
          </a:stretch>
        </p:blipFill>
        <p:spPr>
          <a:xfrm>
            <a:off x="322770" y="96045"/>
            <a:ext cx="1823662" cy="416572"/>
          </a:xfrm>
          <a:prstGeom prst="rect">
            <a:avLst/>
          </a:prstGeom>
        </p:spPr>
      </p:pic>
      <p:sp>
        <p:nvSpPr>
          <p:cNvPr id="8" name="TextBox 7">
            <a:extLst>
              <a:ext uri="{FF2B5EF4-FFF2-40B4-BE49-F238E27FC236}">
                <a16:creationId xmlns:a16="http://schemas.microsoft.com/office/drawing/2014/main" id="{0BBA0989-16F5-4660-8811-9EE5EAC71B96}"/>
              </a:ext>
            </a:extLst>
          </p:cNvPr>
          <p:cNvSpPr txBox="1"/>
          <p:nvPr/>
        </p:nvSpPr>
        <p:spPr>
          <a:xfrm>
            <a:off x="344686" y="513506"/>
            <a:ext cx="9320169" cy="757130"/>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defTabSz="711200">
              <a:lnSpc>
                <a:spcPct val="90000"/>
              </a:lnSpc>
              <a:spcBef>
                <a:spcPct val="0"/>
              </a:spcBef>
              <a:spcAft>
                <a:spcPct val="35000"/>
              </a:spcAft>
            </a:pPr>
            <a:r>
              <a:rPr lang="ru-RU" sz="2400" dirty="0">
                <a:solidFill>
                  <a:schemeClr val="accent1">
                    <a:lumMod val="50000"/>
                  </a:schemeClr>
                </a:solidFill>
                <a:latin typeface="Times New Roman" panose="02020603050405020304" pitchFamily="18" charset="0"/>
                <a:cs typeface="Times New Roman" panose="02020603050405020304" pitchFamily="18" charset="0"/>
              </a:rPr>
              <a:t>«</a:t>
            </a:r>
            <a:r>
              <a:rPr lang="ru-RU" sz="2400" dirty="0" err="1">
                <a:solidFill>
                  <a:schemeClr val="accent1">
                    <a:lumMod val="50000"/>
                  </a:schemeClr>
                </a:solidFill>
                <a:latin typeface="Times New Roman" panose="02020603050405020304" pitchFamily="18" charset="0"/>
                <a:cs typeface="Times New Roman" panose="02020603050405020304" pitchFamily="18" charset="0"/>
              </a:rPr>
              <a:t>Х.Досмұхамедов</a:t>
            </a:r>
            <a:r>
              <a:rPr lang="ru-RU" sz="2400" dirty="0">
                <a:solidFill>
                  <a:schemeClr val="accent1">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1">
                    <a:lumMod val="50000"/>
                  </a:schemeClr>
                </a:solidFill>
                <a:latin typeface="Times New Roman" panose="02020603050405020304" pitchFamily="18" charset="0"/>
                <a:cs typeface="Times New Roman" panose="02020603050405020304" pitchFamily="18" charset="0"/>
              </a:rPr>
              <a:t>атындағы</a:t>
            </a:r>
            <a:r>
              <a:rPr lang="ru-RU" sz="2400" dirty="0">
                <a:solidFill>
                  <a:schemeClr val="accent1">
                    <a:lumMod val="50000"/>
                  </a:schemeClr>
                </a:solidFill>
                <a:latin typeface="Times New Roman" panose="02020603050405020304" pitchFamily="18" charset="0"/>
                <a:cs typeface="Times New Roman" panose="02020603050405020304" pitchFamily="18" charset="0"/>
              </a:rPr>
              <a:t> Атырау </a:t>
            </a:r>
            <a:r>
              <a:rPr lang="ru-RU" sz="2400" dirty="0" err="1">
                <a:solidFill>
                  <a:schemeClr val="accent1">
                    <a:lumMod val="50000"/>
                  </a:schemeClr>
                </a:solidFill>
                <a:latin typeface="Times New Roman" panose="02020603050405020304" pitchFamily="18" charset="0"/>
                <a:cs typeface="Times New Roman" panose="02020603050405020304" pitchFamily="18" charset="0"/>
              </a:rPr>
              <a:t>университетінің</a:t>
            </a:r>
            <a:r>
              <a:rPr lang="ru-RU" sz="2400" dirty="0">
                <a:solidFill>
                  <a:schemeClr val="accent1">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1">
                    <a:lumMod val="50000"/>
                  </a:schemeClr>
                </a:solidFill>
                <a:latin typeface="Times New Roman" panose="02020603050405020304" pitchFamily="18" charset="0"/>
                <a:cs typeface="Times New Roman" panose="02020603050405020304" pitchFamily="18" charset="0"/>
              </a:rPr>
              <a:t>Хабаршысы</a:t>
            </a:r>
            <a:r>
              <a:rPr lang="ru-RU" sz="2400" dirty="0">
                <a:solidFill>
                  <a:schemeClr val="accent1">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1">
                    <a:lumMod val="50000"/>
                  </a:schemeClr>
                </a:solidFill>
                <a:latin typeface="Times New Roman" panose="02020603050405020304" pitchFamily="18" charset="0"/>
                <a:cs typeface="Times New Roman" panose="02020603050405020304" pitchFamily="18" charset="0"/>
              </a:rPr>
              <a:t>ғылыми</a:t>
            </a:r>
            <a:r>
              <a:rPr lang="ru-RU" sz="2400" dirty="0">
                <a:solidFill>
                  <a:schemeClr val="accent1">
                    <a:lumMod val="50000"/>
                  </a:schemeClr>
                </a:solidFill>
                <a:latin typeface="Times New Roman" panose="02020603050405020304" pitchFamily="18" charset="0"/>
                <a:cs typeface="Times New Roman" panose="02020603050405020304" pitchFamily="18" charset="0"/>
              </a:rPr>
              <a:t> журналы </a:t>
            </a:r>
            <a:r>
              <a:rPr lang="ru-RU" sz="2400" dirty="0" err="1">
                <a:solidFill>
                  <a:schemeClr val="accent1">
                    <a:lumMod val="50000"/>
                  </a:schemeClr>
                </a:solidFill>
                <a:latin typeface="Times New Roman" panose="02020603050405020304" pitchFamily="18" charset="0"/>
                <a:cs typeface="Times New Roman" panose="02020603050405020304" pitchFamily="18" charset="0"/>
              </a:rPr>
              <a:t>бойынша</a:t>
            </a:r>
            <a:r>
              <a:rPr lang="ru-RU" sz="2400" dirty="0">
                <a:solidFill>
                  <a:schemeClr val="accent1">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1">
                    <a:lumMod val="50000"/>
                  </a:schemeClr>
                </a:solidFill>
                <a:latin typeface="Times New Roman" panose="02020603050405020304" pitchFamily="18" charset="0"/>
                <a:cs typeface="Times New Roman" panose="02020603050405020304" pitchFamily="18" charset="0"/>
              </a:rPr>
              <a:t>жүргізілген</a:t>
            </a:r>
            <a:r>
              <a:rPr lang="ru-RU" sz="2400" dirty="0">
                <a:solidFill>
                  <a:schemeClr val="accent1">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1">
                    <a:lumMod val="50000"/>
                  </a:schemeClr>
                </a:solidFill>
                <a:latin typeface="Times New Roman" panose="02020603050405020304" pitchFamily="18" charset="0"/>
                <a:cs typeface="Times New Roman" panose="02020603050405020304" pitchFamily="18" charset="0"/>
              </a:rPr>
              <a:t>жұмыстар</a:t>
            </a:r>
            <a:endParaRPr lang="ru-RU" sz="2400" dirty="0">
              <a:solidFill>
                <a:schemeClr val="accent1">
                  <a:lumMod val="50000"/>
                </a:schemeClr>
              </a:solidFill>
            </a:endParaRPr>
          </a:p>
        </p:txBody>
      </p:sp>
      <p:sp>
        <p:nvSpPr>
          <p:cNvPr id="3" name="Прямоугольник 2">
            <a:extLst>
              <a:ext uri="{FF2B5EF4-FFF2-40B4-BE49-F238E27FC236}">
                <a16:creationId xmlns:a16="http://schemas.microsoft.com/office/drawing/2014/main" id="{411F9C81-52CE-42A0-A242-EF6491F747FB}"/>
              </a:ext>
            </a:extLst>
          </p:cNvPr>
          <p:cNvSpPr/>
          <p:nvPr/>
        </p:nvSpPr>
        <p:spPr>
          <a:xfrm>
            <a:off x="398548" y="1271525"/>
            <a:ext cx="8225969" cy="5262979"/>
          </a:xfrm>
          <a:prstGeom prst="rect">
            <a:avLst/>
          </a:prstGeom>
        </p:spPr>
        <p:txBody>
          <a:bodyPr wrap="square">
            <a:spAutoFit/>
          </a:bodyPr>
          <a:lstStyle/>
          <a:p>
            <a:pPr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2023 жылы Қазақстан Республикасы Ғылым және жоғары білім министрлігінің Ғылым және жоғары білім саласындағы сапаны қамтамасыз ету комитеті жариялауға ұсынған жарияланымдар тізіміне енгізу үшін өтінім және журнал материалдарын тексерісінен кейін ескертулерді өзгерту бойынша жұмыстар жүргізілді: </a:t>
            </a:r>
          </a:p>
          <a:p>
            <a:pPr marL="342900" lvl="0" indent="-342900" algn="just">
              <a:spcAft>
                <a:spcPts val="0"/>
              </a:spcAft>
              <a:buFont typeface="Times New Roman" panose="02020603050405020304" pitchFamily="18" charset="0"/>
              <a:buChar char="-"/>
            </a:pPr>
            <a:r>
              <a:rPr lang="kk-KZ" sz="1400" dirty="0">
                <a:latin typeface="Times New Roman" panose="02020603050405020304" pitchFamily="18" charset="0"/>
                <a:ea typeface="Calibri" panose="020F0502020204030204" pitchFamily="34" charset="0"/>
                <a:cs typeface="Times New Roman" panose="02020603050405020304" pitchFamily="18" charset="0"/>
              </a:rPr>
              <a:t>редакциялық саясат және жариялау этикасына өзгертулер енгізілді;</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ru-RU" sz="1400" dirty="0" err="1">
                <a:latin typeface="Times New Roman" panose="02020603050405020304" pitchFamily="18" charset="0"/>
                <a:ea typeface="Calibri" panose="020F0502020204030204" pitchFamily="34" charset="0"/>
                <a:cs typeface="Times New Roman" panose="02020603050405020304" pitchFamily="18" charset="0"/>
              </a:rPr>
              <a:t>редакциялық</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алқа</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құрамы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жаңартылды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Times New Roman" panose="02020603050405020304" pitchFamily="18" charset="0"/>
              <a:buChar char="-"/>
            </a:pPr>
            <a:r>
              <a:rPr lang="ru-RU" sz="1400" dirty="0">
                <a:latin typeface="Times New Roman" panose="02020603050405020304" pitchFamily="18" charset="0"/>
                <a:ea typeface="Calibri" panose="020F0502020204030204" pitchFamily="34" charset="0"/>
                <a:cs typeface="Times New Roman" panose="02020603050405020304" pitchFamily="18" charset="0"/>
              </a:rPr>
              <a:t>сайт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жетілдірілді</a:t>
            </a:r>
            <a:r>
              <a:rPr lang="ru-RU" sz="1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spcAft>
                <a:spcPts val="0"/>
              </a:spcAft>
              <a:buFont typeface="Times New Roman" panose="02020603050405020304" pitchFamily="18" charset="0"/>
              <a:buChar char="-"/>
            </a:pPr>
            <a:r>
              <a:rPr lang="kk-KZ" sz="1400" dirty="0">
                <a:latin typeface="Times New Roman" panose="02020603050405020304" pitchFamily="18" charset="0"/>
                <a:ea typeface="Calibri" panose="020F0502020204030204" pitchFamily="34" charset="0"/>
                <a:cs typeface="Times New Roman" panose="02020603050405020304" pitchFamily="18" charset="0"/>
              </a:rPr>
              <a:t>«</a:t>
            </a:r>
            <a:r>
              <a:rPr lang="ru-RU" sz="1400" dirty="0">
                <a:latin typeface="Times New Roman" panose="02020603050405020304" pitchFamily="18" charset="0"/>
                <a:ea typeface="Calibri" panose="020F0502020204030204" pitchFamily="34" charset="0"/>
                <a:cs typeface="Times New Roman" panose="02020603050405020304" pitchFamily="18" charset="0"/>
              </a:rPr>
              <a:t>Экономика</a:t>
            </a:r>
            <a:r>
              <a:rPr lang="kk-KZ" sz="1400" dirty="0">
                <a:latin typeface="Times New Roman" panose="02020603050405020304" pitchFamily="18" charset="0"/>
                <a:ea typeface="Calibri" panose="020F0502020204030204" pitchFamily="34" charset="0"/>
                <a:cs typeface="Times New Roman" panose="02020603050405020304" pitchFamily="18" charset="0"/>
              </a:rPr>
              <a:t>»</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kk-KZ" sz="1400" dirty="0">
                <a:latin typeface="Times New Roman" panose="02020603050405020304" pitchFamily="18" charset="0"/>
                <a:ea typeface="Calibri" panose="020F0502020204030204" pitchFamily="34" charset="0"/>
                <a:cs typeface="Times New Roman" panose="02020603050405020304" pitchFamily="18" charset="0"/>
              </a:rPr>
              <a:t>«</a:t>
            </a:r>
            <a:r>
              <a:rPr lang="ru-RU" sz="1400" dirty="0" err="1">
                <a:latin typeface="Times New Roman" panose="02020603050405020304" pitchFamily="18" charset="0"/>
                <a:ea typeface="Calibri" panose="020F0502020204030204" pitchFamily="34" charset="0"/>
                <a:cs typeface="Times New Roman" panose="02020603050405020304" pitchFamily="18" charset="0"/>
              </a:rPr>
              <a:t>Құқық</a:t>
            </a:r>
            <a:r>
              <a:rPr lang="kk-KZ" sz="1400" dirty="0">
                <a:latin typeface="Times New Roman" panose="02020603050405020304" pitchFamily="18" charset="0"/>
                <a:ea typeface="Calibri" panose="020F0502020204030204" pitchFamily="34" charset="0"/>
                <a:cs typeface="Times New Roman" panose="02020603050405020304" pitchFamily="18" charset="0"/>
              </a:rPr>
              <a:t>» бағыттары бөлек көрсетілді;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Times New Roman" panose="02020603050405020304" pitchFamily="18" charset="0"/>
              <a:buChar char="-"/>
            </a:pPr>
            <a:r>
              <a:rPr lang="ru-RU" sz="1400" dirty="0" err="1">
                <a:latin typeface="Times New Roman" panose="02020603050405020304" pitchFamily="18" charset="0"/>
                <a:ea typeface="Calibri" panose="020F0502020204030204" pitchFamily="34" charset="0"/>
                <a:cs typeface="Times New Roman" panose="02020603050405020304" pitchFamily="18" charset="0"/>
              </a:rPr>
              <a:t>сыртқы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ішкі</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рецензенттердің</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құрамы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бекітілді</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Times New Roman" panose="02020603050405020304" pitchFamily="18" charset="0"/>
              <a:buChar char="-"/>
            </a:pPr>
            <a:r>
              <a:rPr lang="ru-RU" sz="1400" dirty="0" err="1">
                <a:latin typeface="Times New Roman" panose="02020603050405020304" pitchFamily="18" charset="0"/>
                <a:ea typeface="Calibri" panose="020F0502020204030204" pitchFamily="34" charset="0"/>
                <a:cs typeface="Times New Roman" panose="02020603050405020304" pitchFamily="18" charset="0"/>
              </a:rPr>
              <a:t>алғаш</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рет</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сыртқы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рецензенттерге</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төлем</a:t>
            </a:r>
            <a:r>
              <a:rPr lang="kk-KZ" sz="1400" dirty="0">
                <a:latin typeface="Times New Roman" panose="02020603050405020304" pitchFamily="18" charset="0"/>
                <a:ea typeface="Calibri" panose="020F0502020204030204" pitchFamily="34" charset="0"/>
                <a:cs typeface="Times New Roman" panose="02020603050405020304" pitchFamily="18" charset="0"/>
              </a:rPr>
              <a:t>ақы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жасалды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Times New Roman" panose="02020603050405020304" pitchFamily="18" charset="0"/>
              <a:buChar char="-"/>
            </a:pPr>
            <a:r>
              <a:rPr lang="kk-KZ" sz="1400" dirty="0">
                <a:latin typeface="Times New Roman" panose="02020603050405020304" pitchFamily="18" charset="0"/>
                <a:ea typeface="Calibri" panose="020F0502020204030204" pitchFamily="34" charset="0"/>
                <a:cs typeface="Times New Roman" panose="02020603050405020304" pitchFamily="18" charset="0"/>
              </a:rPr>
              <a:t>«</a:t>
            </a:r>
            <a:r>
              <a:rPr lang="ru-RU" sz="1400" dirty="0">
                <a:latin typeface="Times New Roman" panose="02020603050405020304" pitchFamily="18" charset="0"/>
                <a:ea typeface="Calibri" panose="020F0502020204030204" pitchFamily="34" charset="0"/>
                <a:cs typeface="Times New Roman" panose="02020603050405020304" pitchFamily="18" charset="0"/>
              </a:rPr>
              <a:t>Экономика</a:t>
            </a:r>
            <a:r>
              <a:rPr lang="kk-KZ" sz="1400" dirty="0">
                <a:latin typeface="Times New Roman" panose="02020603050405020304" pitchFamily="18" charset="0"/>
                <a:ea typeface="Calibri" panose="020F0502020204030204" pitchFamily="34" charset="0"/>
                <a:cs typeface="Times New Roman" panose="02020603050405020304" pitchFamily="18" charset="0"/>
              </a:rPr>
              <a:t>» бағыты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бойынша</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нөмірдегі</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мақалалар</a:t>
            </a:r>
            <a:r>
              <a:rPr lang="ru-RU" sz="1400" dirty="0">
                <a:latin typeface="Times New Roman" panose="02020603050405020304" pitchFamily="18" charset="0"/>
                <a:ea typeface="Calibri" panose="020F0502020204030204" pitchFamily="34" charset="0"/>
                <a:cs typeface="Times New Roman" panose="02020603050405020304" pitchFamily="18" charset="0"/>
              </a:rPr>
              <a:t> саны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артты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Times New Roman" panose="02020603050405020304" pitchFamily="18" charset="0"/>
              <a:buChar char="-"/>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a:latin typeface="Times New Roman" panose="02020603050405020304" pitchFamily="18" charset="0"/>
                <a:ea typeface="Calibri" panose="020F0502020204030204" pitchFamily="34" charset="0"/>
                <a:cs typeface="Times New Roman" panose="02020603050405020304" pitchFamily="18" charset="0"/>
              </a:rPr>
              <a:t>журнал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нөмірлерінің</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электрондық</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eISSN</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қағаз</a:t>
            </a:r>
            <a:r>
              <a:rPr lang="ru-RU" sz="1400" dirty="0">
                <a:latin typeface="Times New Roman" panose="02020603050405020304" pitchFamily="18" charset="0"/>
                <a:ea typeface="Calibri" panose="020F0502020204030204" pitchFamily="34" charset="0"/>
                <a:cs typeface="Times New Roman" panose="02020603050405020304" pitchFamily="18" charset="0"/>
              </a:rPr>
              <a:t> (ISSN)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нұсқалары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Қазақстандық</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дәйексөз</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базасы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kk-KZ" sz="1400" dirty="0">
                <a:latin typeface="Times New Roman" panose="02020603050405020304" pitchFamily="18" charset="0"/>
                <a:ea typeface="Calibri" panose="020F0502020204030204" pitchFamily="34" charset="0"/>
                <a:cs typeface="Times New Roman" panose="02020603050405020304" pitchFamily="18" charset="0"/>
              </a:rPr>
              <a:t>«ҰМҒТCО» АҚ-ға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және</a:t>
            </a:r>
            <a:r>
              <a:rPr lang="ru-RU" sz="1400" dirty="0">
                <a:latin typeface="Times New Roman" panose="02020603050405020304" pitchFamily="18" charset="0"/>
                <a:ea typeface="Calibri" panose="020F0502020204030204" pitchFamily="34" charset="0"/>
                <a:cs typeface="Times New Roman" panose="02020603050405020304" pitchFamily="18" charset="0"/>
              </a:rPr>
              <a:t> Elibrary.ru (РҒДИ)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енгізу</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үшін</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kk-KZ" sz="1400" dirty="0">
                <a:latin typeface="Times New Roman" panose="02020603050405020304" pitchFamily="18" charset="0"/>
                <a:ea typeface="Calibri" panose="020F0502020204030204" pitchFamily="34" charset="0"/>
                <a:cs typeface="Times New Roman" panose="02020603050405020304" pitchFamily="18" charset="0"/>
              </a:rPr>
              <a:t>ұсынылды</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p>
          <a:p>
            <a:pPr marL="342900" lvl="0" indent="-342900" algn="just">
              <a:spcAft>
                <a:spcPts val="0"/>
              </a:spcAft>
              <a:buFont typeface="Times New Roman" panose="02020603050405020304" pitchFamily="18" charset="0"/>
              <a:buChar char="-"/>
            </a:pPr>
            <a:r>
              <a:rPr lang="ru-RU" sz="1400" dirty="0">
                <a:latin typeface="Times New Roman" panose="02020603050405020304" pitchFamily="18" charset="0"/>
                <a:ea typeface="Calibri" panose="020F0502020204030204" pitchFamily="34" charset="0"/>
                <a:cs typeface="Times New Roman" panose="02020603050405020304" pitchFamily="18" charset="0"/>
              </a:rPr>
              <a:t>«</a:t>
            </a:r>
            <a:r>
              <a:rPr lang="ru-RU" sz="1400" dirty="0" err="1">
                <a:latin typeface="Times New Roman" panose="02020603050405020304" pitchFamily="18" charset="0"/>
                <a:ea typeface="Calibri" panose="020F0502020204030204" pitchFamily="34" charset="0"/>
                <a:cs typeface="Times New Roman" panose="02020603050405020304" pitchFamily="18" charset="0"/>
              </a:rPr>
              <a:t>Қазпочта</a:t>
            </a:r>
            <a:r>
              <a:rPr lang="ru-RU" sz="1400" dirty="0">
                <a:latin typeface="Times New Roman" panose="02020603050405020304" pitchFamily="18" charset="0"/>
                <a:ea typeface="Calibri" panose="020F0502020204030204" pitchFamily="34" charset="0"/>
                <a:cs typeface="Times New Roman" panose="02020603050405020304" pitchFamily="18" charset="0"/>
              </a:rPr>
              <a:t>» АҚ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жазылу</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индексі</a:t>
            </a:r>
            <a:r>
              <a:rPr lang="kk-KZ" sz="1400" dirty="0">
                <a:latin typeface="Times New Roman" panose="02020603050405020304" pitchFamily="18" charset="0"/>
                <a:ea typeface="Calibri" panose="020F0502020204030204" pitchFamily="34" charset="0"/>
                <a:cs typeface="Times New Roman" panose="02020603050405020304" pitchFamily="18" charset="0"/>
              </a:rPr>
              <a:t>мен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Қазақстандық</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дәйексөздер</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базасында</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журналдың</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рейтингісін</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көрсететін</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kk-KZ" sz="1400" dirty="0">
                <a:latin typeface="Times New Roman" panose="02020603050405020304" pitchFamily="18" charset="0"/>
                <a:ea typeface="Calibri" panose="020F0502020204030204" pitchFamily="34" charset="0"/>
                <a:cs typeface="Times New Roman" panose="02020603050405020304" pitchFamily="18" charset="0"/>
              </a:rPr>
              <a:t>«ҰМҒТCО» АҚ-нан анықтамалар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алынды</a:t>
            </a:r>
            <a:r>
              <a:rPr lang="ru-RU" sz="1400" dirty="0">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spcAft>
                <a:spcPts val="0"/>
              </a:spcAft>
              <a:buFont typeface="Times New Roman" panose="02020603050405020304" pitchFamily="18" charset="0"/>
              <a:buChar char="-"/>
            </a:pPr>
            <a:r>
              <a:rPr lang="ru-RU" sz="1400" dirty="0" err="1">
                <a:latin typeface="Times New Roman" panose="02020603050405020304" pitchFamily="18" charset="0"/>
                <a:ea typeface="Calibri" panose="020F0502020204030204" pitchFamily="34" charset="0"/>
                <a:cs typeface="Times New Roman" panose="02020603050405020304" pitchFamily="18" charset="0"/>
              </a:rPr>
              <a:t>авторларға</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арналған</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ережелерде</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көрсетілген</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қолжазбаларға</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қойылатын</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талаптар</a:t>
            </a:r>
            <a:r>
              <a:rPr lang="ru-RU" sz="14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latin typeface="Times New Roman" panose="02020603050405020304" pitchFamily="18" charset="0"/>
                <a:ea typeface="Calibri" panose="020F0502020204030204" pitchFamily="34" charset="0"/>
                <a:cs typeface="Times New Roman" panose="02020603050405020304" pitchFamily="18" charset="0"/>
              </a:rPr>
              <a:t>күшейтілді</a:t>
            </a:r>
            <a:r>
              <a:rPr lang="ru-RU" sz="1400" dirty="0">
                <a:latin typeface="Times New Roman" panose="02020603050405020304" pitchFamily="18" charset="0"/>
                <a:ea typeface="Calibri" panose="020F0502020204030204" pitchFamily="34" charset="0"/>
                <a:cs typeface="Times New Roman" panose="02020603050405020304" pitchFamily="18" charset="0"/>
              </a:rPr>
              <a:t>.</a:t>
            </a:r>
          </a:p>
          <a:p>
            <a:pPr algn="just">
              <a:spcAft>
                <a:spcPts val="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Жоғарыда аталған жұмыстардан бөлек, «Интернет компаниясы PS» ЖШС-мен доменге техникалық қызмет көрсету, «Clever Consult» ЖШС-мен журналдың ресми сайтын жүргізу және антиплагиатты тексеру жүйесін жаңарту (соңғы нұсқа) қызметтерін көрсету бойынша келісім-шарт ұзартылды. Мүшелік жарна мен әрбір мақала үшін DOI (Digital Object Identifier) ​​төлемдер жасалды.</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0"/>
              </a:spcAft>
            </a:pPr>
            <a:r>
              <a:rPr lang="kk-KZ" sz="1400" dirty="0">
                <a:latin typeface="Times New Roman" panose="02020603050405020304" pitchFamily="18" charset="0"/>
                <a:ea typeface="Calibri" panose="020F0502020204030204" pitchFamily="34" charset="0"/>
                <a:cs typeface="Times New Roman" panose="02020603050405020304" pitchFamily="18" charset="0"/>
              </a:rPr>
              <a:t>	Аталған ескертулер түзетілгеннен кейін журнал материалдары Комитетке қайта жіберілді.</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C8C1A98C-1497-48E9-AA16-2528ECEAD4CB}"/>
              </a:ext>
            </a:extLst>
          </p:cNvPr>
          <p:cNvPicPr>
            <a:picLocks noChangeAspect="1"/>
          </p:cNvPicPr>
          <p:nvPr/>
        </p:nvPicPr>
        <p:blipFill>
          <a:blip r:embed="rId3"/>
          <a:stretch>
            <a:fillRect/>
          </a:stretch>
        </p:blipFill>
        <p:spPr>
          <a:xfrm>
            <a:off x="10168091" y="304331"/>
            <a:ext cx="1701139" cy="2410619"/>
          </a:xfrm>
          <a:prstGeom prst="rect">
            <a:avLst/>
          </a:prstGeom>
        </p:spPr>
      </p:pic>
      <p:pic>
        <p:nvPicPr>
          <p:cNvPr id="11" name="Рисунок 10">
            <a:extLst>
              <a:ext uri="{FF2B5EF4-FFF2-40B4-BE49-F238E27FC236}">
                <a16:creationId xmlns:a16="http://schemas.microsoft.com/office/drawing/2014/main" id="{75E1D416-0C49-49AC-92B1-57B2CE1D2995}"/>
              </a:ext>
            </a:extLst>
          </p:cNvPr>
          <p:cNvPicPr>
            <a:picLocks noChangeAspect="1"/>
          </p:cNvPicPr>
          <p:nvPr/>
        </p:nvPicPr>
        <p:blipFill>
          <a:blip r:embed="rId4"/>
          <a:stretch>
            <a:fillRect/>
          </a:stretch>
        </p:blipFill>
        <p:spPr>
          <a:xfrm>
            <a:off x="10342616" y="3045168"/>
            <a:ext cx="1634291" cy="2307083"/>
          </a:xfrm>
          <a:prstGeom prst="rect">
            <a:avLst/>
          </a:prstGeom>
        </p:spPr>
      </p:pic>
      <p:pic>
        <p:nvPicPr>
          <p:cNvPr id="12" name="Рисунок 11">
            <a:extLst>
              <a:ext uri="{FF2B5EF4-FFF2-40B4-BE49-F238E27FC236}">
                <a16:creationId xmlns:a16="http://schemas.microsoft.com/office/drawing/2014/main" id="{CD7ACAD4-B6EE-4F48-8B4D-EAADBEC951C6}"/>
              </a:ext>
            </a:extLst>
          </p:cNvPr>
          <p:cNvPicPr>
            <a:picLocks noChangeAspect="1"/>
          </p:cNvPicPr>
          <p:nvPr/>
        </p:nvPicPr>
        <p:blipFill>
          <a:blip r:embed="rId5"/>
          <a:stretch>
            <a:fillRect/>
          </a:stretch>
        </p:blipFill>
        <p:spPr>
          <a:xfrm>
            <a:off x="8624517" y="1056168"/>
            <a:ext cx="1825776" cy="2599880"/>
          </a:xfrm>
          <a:prstGeom prst="rect">
            <a:avLst/>
          </a:prstGeom>
        </p:spPr>
      </p:pic>
      <p:pic>
        <p:nvPicPr>
          <p:cNvPr id="13" name="Рисунок 12">
            <a:extLst>
              <a:ext uri="{FF2B5EF4-FFF2-40B4-BE49-F238E27FC236}">
                <a16:creationId xmlns:a16="http://schemas.microsoft.com/office/drawing/2014/main" id="{22D6F97B-425A-4466-9051-3B14A4286CD1}"/>
              </a:ext>
            </a:extLst>
          </p:cNvPr>
          <p:cNvPicPr>
            <a:picLocks noChangeAspect="1"/>
          </p:cNvPicPr>
          <p:nvPr/>
        </p:nvPicPr>
        <p:blipFill>
          <a:blip r:embed="rId6"/>
          <a:stretch>
            <a:fillRect/>
          </a:stretch>
        </p:blipFill>
        <p:spPr>
          <a:xfrm>
            <a:off x="8956767" y="4163175"/>
            <a:ext cx="1825776" cy="2590628"/>
          </a:xfrm>
          <a:prstGeom prst="rect">
            <a:avLst/>
          </a:prstGeom>
        </p:spPr>
      </p:pic>
    </p:spTree>
    <p:extLst>
      <p:ext uri="{BB962C8B-B14F-4D97-AF65-F5344CB8AC3E}">
        <p14:creationId xmlns:p14="http://schemas.microsoft.com/office/powerpoint/2010/main" val="3120149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SWOT анализ: что это и зачем он нужен вашему бизнесу">
            <a:extLst>
              <a:ext uri="{FF2B5EF4-FFF2-40B4-BE49-F238E27FC236}">
                <a16:creationId xmlns:a16="http://schemas.microsoft.com/office/drawing/2014/main" id="{27F4DC1E-C32D-4FE1-9BFB-BBC8336F6C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184" y="3610685"/>
            <a:ext cx="3954183" cy="2257838"/>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5932694B-1CDB-43AE-B09F-0E86667A1F2D}"/>
              </a:ext>
            </a:extLst>
          </p:cNvPr>
          <p:cNvPicPr>
            <a:picLocks noChangeAspect="1"/>
          </p:cNvPicPr>
          <p:nvPr/>
        </p:nvPicPr>
        <p:blipFill>
          <a:blip r:embed="rId3"/>
          <a:stretch>
            <a:fillRect/>
          </a:stretch>
        </p:blipFill>
        <p:spPr>
          <a:xfrm>
            <a:off x="412184" y="190416"/>
            <a:ext cx="1903537" cy="432154"/>
          </a:xfrm>
          <a:prstGeom prst="rect">
            <a:avLst/>
          </a:prstGeom>
        </p:spPr>
      </p:pic>
      <p:pic>
        <p:nvPicPr>
          <p:cNvPr id="3074" name="Picture 2" descr="SWOT анализ: что это такое, зачем он бизнесу и как правильно его сделать">
            <a:extLst>
              <a:ext uri="{FF2B5EF4-FFF2-40B4-BE49-F238E27FC236}">
                <a16:creationId xmlns:a16="http://schemas.microsoft.com/office/drawing/2014/main" id="{DCFCB5F1-596F-432F-BF51-D641BE9CD4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319" y="1201309"/>
            <a:ext cx="3847097" cy="25097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5D05D0C-392B-498A-8E2D-F3A6A3A39833}"/>
              </a:ext>
            </a:extLst>
          </p:cNvPr>
          <p:cNvSpPr txBox="1"/>
          <p:nvPr/>
        </p:nvSpPr>
        <p:spPr>
          <a:xfrm>
            <a:off x="4009416" y="190416"/>
            <a:ext cx="3539248" cy="707886"/>
          </a:xfrm>
          <a:prstGeom prst="rect">
            <a:avLst/>
          </a:prstGeom>
          <a:noFill/>
          <a:ln>
            <a:noFill/>
          </a:ln>
          <a:effectLst>
            <a:outerShdw blurRad="50800" dist="38100" dir="5400000" algn="t"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square" rtlCol="0">
            <a:spAutoFit/>
          </a:bodyPr>
          <a:lstStyle/>
          <a:p>
            <a:r>
              <a:rPr lang="en-US" sz="4000" dirty="0">
                <a:solidFill>
                  <a:schemeClr val="accent1">
                    <a:lumMod val="75000"/>
                  </a:schemeClr>
                </a:solidFill>
                <a:latin typeface="Times New Roman" panose="02020603050405020304" pitchFamily="18" charset="0"/>
                <a:cs typeface="Times New Roman" panose="02020603050405020304" pitchFamily="18" charset="0"/>
              </a:rPr>
              <a:t>SWOT </a:t>
            </a:r>
            <a:r>
              <a:rPr lang="kk-KZ" sz="4000" dirty="0">
                <a:solidFill>
                  <a:schemeClr val="accent1">
                    <a:lumMod val="75000"/>
                  </a:schemeClr>
                </a:solidFill>
                <a:latin typeface="Times New Roman" panose="02020603050405020304" pitchFamily="18" charset="0"/>
                <a:cs typeface="Times New Roman" panose="02020603050405020304" pitchFamily="18" charset="0"/>
              </a:rPr>
              <a:t>талдау</a:t>
            </a:r>
            <a:endParaRPr lang="ru-RU" sz="4000"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6" name="Таблица 5">
            <a:extLst>
              <a:ext uri="{FF2B5EF4-FFF2-40B4-BE49-F238E27FC236}">
                <a16:creationId xmlns:a16="http://schemas.microsoft.com/office/drawing/2014/main" id="{1DFF06C7-9BDE-4FAB-812A-5C541612E2AA}"/>
              </a:ext>
            </a:extLst>
          </p:cNvPr>
          <p:cNvGraphicFramePr>
            <a:graphicFrameLocks noGrp="1"/>
          </p:cNvGraphicFramePr>
          <p:nvPr>
            <p:extLst>
              <p:ext uri="{D42A27DB-BD31-4B8C-83A1-F6EECF244321}">
                <p14:modId xmlns:p14="http://schemas.microsoft.com/office/powerpoint/2010/main" val="256563809"/>
              </p:ext>
            </p:extLst>
          </p:nvPr>
        </p:nvGraphicFramePr>
        <p:xfrm>
          <a:off x="4194242" y="898302"/>
          <a:ext cx="7570966" cy="5625482"/>
        </p:xfrm>
        <a:graphic>
          <a:graphicData uri="http://schemas.openxmlformats.org/drawingml/2006/table">
            <a:tbl>
              <a:tblPr firstRow="1" firstCol="1" bandRow="1">
                <a:tableStyleId>{5C22544A-7EE6-4342-B048-85BDC9FD1C3A}</a:tableStyleId>
              </a:tblPr>
              <a:tblGrid>
                <a:gridCol w="3581234">
                  <a:extLst>
                    <a:ext uri="{9D8B030D-6E8A-4147-A177-3AD203B41FA5}">
                      <a16:colId xmlns:a16="http://schemas.microsoft.com/office/drawing/2014/main" val="1294673927"/>
                    </a:ext>
                  </a:extLst>
                </a:gridCol>
                <a:gridCol w="3989732">
                  <a:extLst>
                    <a:ext uri="{9D8B030D-6E8A-4147-A177-3AD203B41FA5}">
                      <a16:colId xmlns:a16="http://schemas.microsoft.com/office/drawing/2014/main" val="3958662692"/>
                    </a:ext>
                  </a:extLst>
                </a:gridCol>
              </a:tblGrid>
              <a:tr h="306608">
                <a:tc>
                  <a:txBody>
                    <a:bodyPr/>
                    <a:lstStyle/>
                    <a:p>
                      <a:pPr algn="ctr">
                        <a:lnSpc>
                          <a:spcPct val="107000"/>
                        </a:lnSpc>
                        <a:spcAft>
                          <a:spcPts val="0"/>
                        </a:spcAft>
                      </a:pPr>
                      <a:r>
                        <a:rPr lang="ru-RU" sz="1100" dirty="0">
                          <a:effectLst/>
                          <a:latin typeface="Times New Roman" panose="02020603050405020304" pitchFamily="18" charset="0"/>
                          <a:cs typeface="Times New Roman" panose="02020603050405020304" pitchFamily="18" charset="0"/>
                        </a:rPr>
                        <a:t>S (</a:t>
                      </a:r>
                      <a:r>
                        <a:rPr lang="ru-RU" sz="1100" dirty="0" err="1">
                          <a:effectLst/>
                          <a:latin typeface="Times New Roman" panose="02020603050405020304" pitchFamily="18" charset="0"/>
                          <a:cs typeface="Times New Roman" panose="02020603050405020304" pitchFamily="18" charset="0"/>
                        </a:rPr>
                        <a:t>Strengths</a:t>
                      </a:r>
                      <a:r>
                        <a:rPr lang="ru-RU" sz="1100" dirty="0">
                          <a:effectLst/>
                          <a:latin typeface="Times New Roman" panose="02020603050405020304" pitchFamily="18" charset="0"/>
                          <a:cs typeface="Times New Roman" panose="02020603050405020304" pitchFamily="18" charset="0"/>
                        </a:rPr>
                        <a:t>) – </a:t>
                      </a:r>
                      <a:r>
                        <a:rPr lang="kk-KZ" sz="1100" dirty="0">
                          <a:effectLst/>
                          <a:latin typeface="Times New Roman" panose="02020603050405020304" pitchFamily="18" charset="0"/>
                          <a:cs typeface="Times New Roman" panose="02020603050405020304" pitchFamily="18" charset="0"/>
                        </a:rPr>
                        <a:t>мықты жақтар</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236" marR="40236" marT="0" marB="0"/>
                </a:tc>
                <a:tc>
                  <a:txBody>
                    <a:bodyPr/>
                    <a:lstStyle/>
                    <a:p>
                      <a:pPr algn="ctr">
                        <a:lnSpc>
                          <a:spcPct val="107000"/>
                        </a:lnSpc>
                        <a:spcAft>
                          <a:spcPts val="0"/>
                        </a:spcAft>
                      </a:pPr>
                      <a:r>
                        <a:rPr lang="ru-RU" sz="1100" dirty="0">
                          <a:effectLst/>
                          <a:latin typeface="Times New Roman" panose="02020603050405020304" pitchFamily="18" charset="0"/>
                          <a:cs typeface="Times New Roman" panose="02020603050405020304" pitchFamily="18" charset="0"/>
                        </a:rPr>
                        <a:t>W (</a:t>
                      </a:r>
                      <a:r>
                        <a:rPr lang="ru-RU" sz="1100" dirty="0" err="1">
                          <a:effectLst/>
                          <a:latin typeface="Times New Roman" panose="02020603050405020304" pitchFamily="18" charset="0"/>
                          <a:cs typeface="Times New Roman" panose="02020603050405020304" pitchFamily="18" charset="0"/>
                        </a:rPr>
                        <a:t>Weaknesses</a:t>
                      </a:r>
                      <a:r>
                        <a:rPr lang="ru-RU" sz="1100" dirty="0">
                          <a:effectLst/>
                          <a:latin typeface="Times New Roman" panose="02020603050405020304" pitchFamily="18" charset="0"/>
                          <a:cs typeface="Times New Roman" panose="02020603050405020304" pitchFamily="18" charset="0"/>
                        </a:rPr>
                        <a:t>) – </a:t>
                      </a:r>
                      <a:r>
                        <a:rPr lang="kk-KZ" sz="1100" dirty="0">
                          <a:effectLst/>
                          <a:latin typeface="Times New Roman" panose="02020603050405020304" pitchFamily="18" charset="0"/>
                          <a:cs typeface="Times New Roman" panose="02020603050405020304" pitchFamily="18" charset="0"/>
                        </a:rPr>
                        <a:t>әлсіз жақтар</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236" marR="40236" marT="0" marB="0">
                    <a:solidFill>
                      <a:schemeClr val="accent1">
                        <a:lumMod val="50000"/>
                      </a:schemeClr>
                    </a:solidFill>
                  </a:tcPr>
                </a:tc>
                <a:extLst>
                  <a:ext uri="{0D108BD9-81ED-4DB2-BD59-A6C34878D82A}">
                    <a16:rowId xmlns:a16="http://schemas.microsoft.com/office/drawing/2014/main" val="1635674625"/>
                  </a:ext>
                </a:extLst>
              </a:tr>
              <a:tr h="2997439">
                <a:tc>
                  <a:txBody>
                    <a:bodyPr/>
                    <a:lstStyle/>
                    <a:p>
                      <a:pPr algn="just">
                        <a:lnSpc>
                          <a:spcPct val="107000"/>
                        </a:lnSpc>
                        <a:spcAft>
                          <a:spcPts val="0"/>
                        </a:spcAft>
                      </a:pPr>
                      <a:r>
                        <a:rPr lang="ru-RU" sz="1100" b="0" dirty="0">
                          <a:solidFill>
                            <a:schemeClr val="bg1"/>
                          </a:solidFill>
                          <a:effectLst/>
                          <a:latin typeface="Times New Roman" panose="02020603050405020304" pitchFamily="18" charset="0"/>
                          <a:cs typeface="Times New Roman" panose="02020603050405020304" pitchFamily="18" charset="0"/>
                        </a:rPr>
                        <a:t>1. ПОҚ </a:t>
                      </a:r>
                      <a:r>
                        <a:rPr lang="ru-RU" sz="1100" b="0" dirty="0" err="1">
                          <a:effectLst/>
                          <a:latin typeface="Times New Roman" panose="02020603050405020304" pitchFamily="18" charset="0"/>
                          <a:cs typeface="Times New Roman" panose="02020603050405020304" pitchFamily="18" charset="0"/>
                        </a:rPr>
                        <a:t>ғылыми</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жобаларға</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қатысуының</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жандануы</a:t>
                      </a:r>
                      <a:r>
                        <a:rPr lang="ru-RU" sz="1100" b="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ru-RU" sz="1100" b="0" dirty="0">
                          <a:effectLst/>
                          <a:latin typeface="Times New Roman" panose="02020603050405020304" pitchFamily="18" charset="0"/>
                          <a:cs typeface="Times New Roman" panose="02020603050405020304" pitchFamily="18" charset="0"/>
                        </a:rPr>
                        <a:t>2.Білім </a:t>
                      </a:r>
                      <a:r>
                        <a:rPr lang="ru-RU" sz="1100" b="0" kern="1200" dirty="0" err="1">
                          <a:solidFill>
                            <a:schemeClr val="lt1"/>
                          </a:solidFill>
                          <a:effectLst/>
                          <a:latin typeface="Times New Roman" panose="02020603050405020304" pitchFamily="18" charset="0"/>
                          <a:ea typeface="+mn-ea"/>
                          <a:cs typeface="Times New Roman" panose="02020603050405020304" pitchFamily="18" charset="0"/>
                        </a:rPr>
                        <a:t>алушылардың</a:t>
                      </a:r>
                      <a:r>
                        <a:rPr lang="ru-RU" sz="1100" b="0" kern="1200" dirty="0">
                          <a:solidFill>
                            <a:schemeClr val="lt1"/>
                          </a:solidFill>
                          <a:effectLst/>
                          <a:latin typeface="Times New Roman" panose="02020603050405020304" pitchFamily="18" charset="0"/>
                          <a:ea typeface="+mn-ea"/>
                          <a:cs typeface="Times New Roman" panose="02020603050405020304" pitchFamily="18" charset="0"/>
                        </a:rPr>
                        <a:t> </a:t>
                      </a:r>
                      <a:r>
                        <a:rPr lang="ru-RU" sz="1100" b="0" kern="1200" dirty="0" err="1">
                          <a:solidFill>
                            <a:schemeClr val="lt1"/>
                          </a:solidFill>
                          <a:effectLst/>
                          <a:latin typeface="Times New Roman" panose="02020603050405020304" pitchFamily="18" charset="0"/>
                          <a:ea typeface="+mn-ea"/>
                          <a:cs typeface="Times New Roman" panose="02020603050405020304" pitchFamily="18" charset="0"/>
                        </a:rPr>
                        <a:t>ғылыми</a:t>
                      </a:r>
                      <a:r>
                        <a:rPr lang="ru-RU" sz="1100" b="0" kern="1200" dirty="0">
                          <a:solidFill>
                            <a:schemeClr val="lt1"/>
                          </a:solidFill>
                          <a:effectLst/>
                          <a:latin typeface="Times New Roman" panose="02020603050405020304" pitchFamily="18" charset="0"/>
                          <a:ea typeface="+mn-ea"/>
                          <a:cs typeface="Times New Roman" panose="02020603050405020304" pitchFamily="18" charset="0"/>
                        </a:rPr>
                        <a:t> </a:t>
                      </a:r>
                      <a:r>
                        <a:rPr lang="ru-RU" sz="1100" b="0" kern="1200" dirty="0" err="1">
                          <a:solidFill>
                            <a:schemeClr val="lt1"/>
                          </a:solidFill>
                          <a:effectLst/>
                          <a:latin typeface="Times New Roman" panose="02020603050405020304" pitchFamily="18" charset="0"/>
                          <a:ea typeface="+mn-ea"/>
                          <a:cs typeface="Times New Roman" panose="02020603050405020304" pitchFamily="18" charset="0"/>
                        </a:rPr>
                        <a:t>жұмыстар</a:t>
                      </a:r>
                      <a:r>
                        <a:rPr lang="ru-RU" sz="1100" b="0" kern="1200" dirty="0">
                          <a:solidFill>
                            <a:schemeClr val="lt1"/>
                          </a:solidFill>
                          <a:effectLst/>
                          <a:latin typeface="Times New Roman" panose="02020603050405020304" pitchFamily="18" charset="0"/>
                          <a:ea typeface="+mn-ea"/>
                          <a:cs typeface="Times New Roman" panose="02020603050405020304" pitchFamily="18" charset="0"/>
                        </a:rPr>
                        <a:t> </a:t>
                      </a:r>
                      <a:r>
                        <a:rPr lang="ru-RU" sz="1100" b="0" kern="1200" dirty="0" err="1">
                          <a:solidFill>
                            <a:schemeClr val="lt1"/>
                          </a:solidFill>
                          <a:effectLst/>
                          <a:latin typeface="Times New Roman" panose="02020603050405020304" pitchFamily="18" charset="0"/>
                          <a:ea typeface="+mn-ea"/>
                          <a:cs typeface="Times New Roman" panose="02020603050405020304" pitchFamily="18" charset="0"/>
                        </a:rPr>
                        <a:t>сапасының</a:t>
                      </a:r>
                      <a:r>
                        <a:rPr lang="ru-RU" sz="1100" b="0" kern="1200" dirty="0">
                          <a:solidFill>
                            <a:schemeClr val="lt1"/>
                          </a:solidFill>
                          <a:effectLst/>
                          <a:latin typeface="Times New Roman" panose="02020603050405020304" pitchFamily="18" charset="0"/>
                          <a:ea typeface="+mn-ea"/>
                          <a:cs typeface="Times New Roman" panose="02020603050405020304" pitchFamily="18" charset="0"/>
                        </a:rPr>
                        <a:t> </a:t>
                      </a:r>
                      <a:r>
                        <a:rPr lang="ru-RU" sz="1100" b="0" kern="1200" dirty="0" err="1">
                          <a:solidFill>
                            <a:schemeClr val="lt1"/>
                          </a:solidFill>
                          <a:effectLst/>
                          <a:latin typeface="Times New Roman" panose="02020603050405020304" pitchFamily="18" charset="0"/>
                          <a:ea typeface="+mn-ea"/>
                          <a:cs typeface="Times New Roman" panose="02020603050405020304" pitchFamily="18" charset="0"/>
                        </a:rPr>
                        <a:t>жақсаруы</a:t>
                      </a:r>
                      <a:r>
                        <a:rPr lang="ru-RU" sz="1100" b="0" kern="1200" dirty="0">
                          <a:solidFill>
                            <a:schemeClr val="lt1"/>
                          </a:solidFill>
                          <a:effectLst/>
                          <a:latin typeface="Times New Roman" panose="02020603050405020304" pitchFamily="18" charset="0"/>
                          <a:ea typeface="+mn-ea"/>
                          <a:cs typeface="Times New Roman" panose="02020603050405020304" pitchFamily="18" charset="0"/>
                        </a:rPr>
                        <a:t>, </a:t>
                      </a:r>
                      <a:r>
                        <a:rPr lang="ru-RU" sz="1100" b="0" kern="1200" dirty="0" err="1">
                          <a:solidFill>
                            <a:schemeClr val="lt1"/>
                          </a:solidFill>
                          <a:effectLst/>
                          <a:latin typeface="Times New Roman" panose="02020603050405020304" pitchFamily="18" charset="0"/>
                          <a:ea typeface="+mn-ea"/>
                          <a:cs typeface="Times New Roman" panose="02020603050405020304" pitchFamily="18" charset="0"/>
                        </a:rPr>
                        <a:t>ғылыми</a:t>
                      </a:r>
                      <a:r>
                        <a:rPr lang="ru-RU" sz="1100" b="0" kern="1200" dirty="0">
                          <a:solidFill>
                            <a:schemeClr val="lt1"/>
                          </a:solidFill>
                          <a:effectLst/>
                          <a:latin typeface="Times New Roman" panose="02020603050405020304" pitchFamily="18" charset="0"/>
                          <a:ea typeface="+mn-ea"/>
                          <a:cs typeface="Times New Roman" panose="02020603050405020304" pitchFamily="18" charset="0"/>
                        </a:rPr>
                        <a:t> </a:t>
                      </a:r>
                      <a:r>
                        <a:rPr lang="ru-RU" sz="1100" b="0" kern="1200" dirty="0" err="1">
                          <a:solidFill>
                            <a:schemeClr val="lt1"/>
                          </a:solidFill>
                          <a:effectLst/>
                          <a:latin typeface="Times New Roman" panose="02020603050405020304" pitchFamily="18" charset="0"/>
                          <a:ea typeface="+mn-ea"/>
                          <a:cs typeface="Times New Roman" panose="02020603050405020304" pitchFamily="18" charset="0"/>
                        </a:rPr>
                        <a:t>мақалалар</a:t>
                      </a:r>
                      <a:r>
                        <a:rPr lang="ru-RU" sz="1100" b="0" kern="1200" dirty="0">
                          <a:solidFill>
                            <a:schemeClr val="lt1"/>
                          </a:solidFill>
                          <a:effectLst/>
                          <a:latin typeface="Times New Roman" panose="02020603050405020304" pitchFamily="18" charset="0"/>
                          <a:ea typeface="+mn-ea"/>
                          <a:cs typeface="Times New Roman" panose="02020603050405020304" pitchFamily="18" charset="0"/>
                        </a:rPr>
                        <a:t> </a:t>
                      </a:r>
                      <a:r>
                        <a:rPr lang="ru-RU" sz="1100" b="0" kern="1200" dirty="0" err="1">
                          <a:solidFill>
                            <a:schemeClr val="lt1"/>
                          </a:solidFill>
                          <a:effectLst/>
                          <a:latin typeface="Times New Roman" panose="02020603050405020304" pitchFamily="18" charset="0"/>
                          <a:ea typeface="+mn-ea"/>
                          <a:cs typeface="Times New Roman" panose="02020603050405020304" pitchFamily="18" charset="0"/>
                        </a:rPr>
                        <a:t>санының</a:t>
                      </a:r>
                      <a:r>
                        <a:rPr lang="ru-RU" sz="1100" b="0" kern="1200" dirty="0">
                          <a:solidFill>
                            <a:schemeClr val="lt1"/>
                          </a:solidFill>
                          <a:effectLst/>
                          <a:latin typeface="Times New Roman" panose="02020603050405020304" pitchFamily="18" charset="0"/>
                          <a:ea typeface="+mn-ea"/>
                          <a:cs typeface="Times New Roman" panose="02020603050405020304" pitchFamily="18" charset="0"/>
                        </a:rPr>
                        <a:t> </a:t>
                      </a:r>
                      <a:r>
                        <a:rPr lang="ru-RU" sz="1100" b="0" kern="1200" dirty="0" err="1">
                          <a:solidFill>
                            <a:schemeClr val="lt1"/>
                          </a:solidFill>
                          <a:effectLst/>
                          <a:latin typeface="Times New Roman" panose="02020603050405020304" pitchFamily="18" charset="0"/>
                          <a:ea typeface="+mn-ea"/>
                          <a:cs typeface="Times New Roman" panose="02020603050405020304" pitchFamily="18" charset="0"/>
                        </a:rPr>
                        <a:t>өсуі</a:t>
                      </a:r>
                      <a:r>
                        <a:rPr lang="ru-RU" sz="1100" b="0" kern="1200" dirty="0">
                          <a:solidFill>
                            <a:schemeClr val="lt1"/>
                          </a:solidFill>
                          <a:effectLst/>
                          <a:latin typeface="Times New Roman" panose="02020603050405020304" pitchFamily="18" charset="0"/>
                          <a:ea typeface="+mn-ea"/>
                          <a:cs typeface="Times New Roman" panose="02020603050405020304" pitchFamily="18" charset="0"/>
                        </a:rPr>
                        <a:t>;</a:t>
                      </a:r>
                    </a:p>
                    <a:p>
                      <a:pPr algn="just">
                        <a:lnSpc>
                          <a:spcPct val="107000"/>
                        </a:lnSpc>
                        <a:spcAft>
                          <a:spcPts val="0"/>
                        </a:spcAft>
                      </a:pPr>
                      <a:r>
                        <a:rPr lang="kk-KZ" sz="1100" b="0" kern="1200" dirty="0">
                          <a:solidFill>
                            <a:schemeClr val="lt1"/>
                          </a:solidFill>
                          <a:effectLst/>
                          <a:latin typeface="Times New Roman" panose="02020603050405020304" pitchFamily="18" charset="0"/>
                          <a:ea typeface="+mn-ea"/>
                          <a:cs typeface="Times New Roman" panose="02020603050405020304" pitchFamily="18" charset="0"/>
                        </a:rPr>
                        <a:t>3.Республикалық және халықаралық ғылыми жобалар конкурстарында жеңіске жеткен білім алушылардың санының </a:t>
                      </a:r>
                      <a:r>
                        <a:rPr lang="ru-RU" sz="1100" b="0" kern="1200" dirty="0" err="1">
                          <a:solidFill>
                            <a:schemeClr val="lt1"/>
                          </a:solidFill>
                          <a:effectLst/>
                          <a:latin typeface="Times New Roman" panose="02020603050405020304" pitchFamily="18" charset="0"/>
                          <a:ea typeface="+mn-ea"/>
                          <a:cs typeface="Times New Roman" panose="02020603050405020304" pitchFamily="18" charset="0"/>
                        </a:rPr>
                        <a:t>өсуі</a:t>
                      </a:r>
                      <a:r>
                        <a:rPr lang="ru-RU" sz="1100" b="0" kern="1200" dirty="0">
                          <a:solidFill>
                            <a:schemeClr val="lt1"/>
                          </a:solidFill>
                          <a:effectLst/>
                          <a:latin typeface="Times New Roman" panose="02020603050405020304" pitchFamily="18" charset="0"/>
                          <a:ea typeface="+mn-ea"/>
                          <a:cs typeface="Times New Roman" panose="02020603050405020304" pitchFamily="18" charset="0"/>
                        </a:rPr>
                        <a:t>;</a:t>
                      </a:r>
                    </a:p>
                    <a:p>
                      <a:pPr marL="21590" algn="just">
                        <a:lnSpc>
                          <a:spcPct val="107000"/>
                        </a:lnSpc>
                        <a:spcAft>
                          <a:spcPts val="0"/>
                        </a:spcAft>
                      </a:pPr>
                      <a:r>
                        <a:rPr lang="kk-KZ" sz="1100" b="0" dirty="0">
                          <a:effectLst/>
                          <a:latin typeface="Times New Roman" panose="02020603050405020304" pitchFamily="18" charset="0"/>
                          <a:cs typeface="Times New Roman" panose="02020603050405020304" pitchFamily="18" charset="0"/>
                        </a:rPr>
                        <a:t>4.Шетелдік ғалымдарды дәріс оқуға шақыру;</a:t>
                      </a:r>
                      <a:endParaRPr lang="en-US" sz="1100" b="0" dirty="0">
                        <a:effectLst/>
                        <a:latin typeface="Times New Roman" panose="02020603050405020304" pitchFamily="18" charset="0"/>
                        <a:cs typeface="Times New Roman" panose="02020603050405020304" pitchFamily="18" charset="0"/>
                      </a:endParaRPr>
                    </a:p>
                    <a:p>
                      <a:pPr marL="21590" marR="0" indent="0" algn="just" defTabSz="457200" rtl="0" eaLnBrk="1" fontAlgn="auto" latinLnBrk="0" hangingPunct="1">
                        <a:lnSpc>
                          <a:spcPct val="107000"/>
                        </a:lnSpc>
                        <a:spcBef>
                          <a:spcPts val="0"/>
                        </a:spcBef>
                        <a:spcAft>
                          <a:spcPts val="0"/>
                        </a:spcAft>
                        <a:buClrTx/>
                        <a:buSzTx/>
                        <a:buFontTx/>
                        <a:buNone/>
                        <a:tabLst/>
                        <a:defRPr/>
                      </a:pPr>
                      <a:r>
                        <a:rPr lang="kk-KZ" sz="1100" b="0" dirty="0">
                          <a:effectLst/>
                          <a:latin typeface="Times New Roman" panose="02020603050405020304" pitchFamily="18" charset="0"/>
                          <a:cs typeface="Times New Roman" panose="02020603050405020304" pitchFamily="18" charset="0"/>
                        </a:rPr>
                        <a:t>5.Ғылыми тағылымдамадан өту деңгейінің жоғарлауы.</a:t>
                      </a:r>
                      <a:endParaRPr lang="ru-KZ" sz="1100" b="0" dirty="0">
                        <a:effectLst/>
                        <a:latin typeface="Times New Roman" panose="02020603050405020304" pitchFamily="18" charset="0"/>
                        <a:cs typeface="Times New Roman" panose="02020603050405020304" pitchFamily="18" charset="0"/>
                      </a:endParaRPr>
                    </a:p>
                    <a:p>
                      <a:pPr marL="21590" marR="0" indent="0" algn="just" defTabSz="457200" rtl="0" eaLnBrk="1" fontAlgn="auto" latinLnBrk="0" hangingPunct="1">
                        <a:lnSpc>
                          <a:spcPct val="107000"/>
                        </a:lnSpc>
                        <a:spcBef>
                          <a:spcPts val="0"/>
                        </a:spcBef>
                        <a:spcAft>
                          <a:spcPts val="0"/>
                        </a:spcAft>
                        <a:buClrTx/>
                        <a:buSzTx/>
                        <a:buFontTx/>
                        <a:buNone/>
                        <a:tabLst/>
                        <a:defRPr/>
                      </a:pPr>
                      <a:r>
                        <a:rPr lang="ru-KZ" sz="1100" b="0" dirty="0">
                          <a:effectLst/>
                          <a:latin typeface="Times New Roman" panose="02020603050405020304" pitchFamily="18" charset="0"/>
                          <a:cs typeface="Times New Roman" panose="02020603050405020304" pitchFamily="18" charset="0"/>
                        </a:rPr>
                        <a:t>6 </a:t>
                      </a:r>
                      <a:r>
                        <a:rPr lang="kk-KZ" sz="1100" b="0" dirty="0">
                          <a:effectLst/>
                          <a:latin typeface="Times New Roman" panose="02020603050405020304" pitchFamily="18" charset="0"/>
                          <a:cs typeface="Times New Roman" panose="02020603050405020304" pitchFamily="18" charset="0"/>
                        </a:rPr>
                        <a:t>Гранттық және университетішілік жобаларға қатысқан у</a:t>
                      </a:r>
                      <a:r>
                        <a:rPr lang="ru-KZ" sz="1100" b="0" dirty="0">
                          <a:effectLst/>
                          <a:latin typeface="Times New Roman" panose="02020603050405020304" pitchFamily="18" charset="0"/>
                          <a:cs typeface="Times New Roman" panose="02020603050405020304" pitchFamily="18" charset="0"/>
                        </a:rPr>
                        <a:t>ниверситет</a:t>
                      </a:r>
                      <a:r>
                        <a:rPr lang="kk-KZ" sz="1100" b="0" dirty="0">
                          <a:effectLst/>
                          <a:latin typeface="Times New Roman" panose="02020603050405020304" pitchFamily="18" charset="0"/>
                          <a:cs typeface="Times New Roman" panose="02020603050405020304" pitchFamily="18" charset="0"/>
                        </a:rPr>
                        <a:t>тің </a:t>
                      </a:r>
                      <a:r>
                        <a:rPr lang="ru-KZ" sz="1100" b="0" dirty="0">
                          <a:effectLst/>
                          <a:latin typeface="Times New Roman" panose="02020603050405020304" pitchFamily="18" charset="0"/>
                          <a:cs typeface="Times New Roman" panose="02020603050405020304" pitchFamily="18" charset="0"/>
                        </a:rPr>
                        <a:t>жас </a:t>
                      </a:r>
                      <a:r>
                        <a:rPr lang="kk-KZ" sz="1100" b="0" dirty="0">
                          <a:effectLst/>
                          <a:latin typeface="Times New Roman" panose="02020603050405020304" pitchFamily="18" charset="0"/>
                          <a:cs typeface="Times New Roman" panose="02020603050405020304" pitchFamily="18" charset="0"/>
                        </a:rPr>
                        <a:t>ғ</a:t>
                      </a:r>
                      <a:r>
                        <a:rPr lang="ru-KZ" sz="1100" b="0" dirty="0">
                          <a:effectLst/>
                          <a:latin typeface="Times New Roman" panose="02020603050405020304" pitchFamily="18" charset="0"/>
                          <a:cs typeface="Times New Roman" panose="02020603050405020304" pitchFamily="18" charset="0"/>
                        </a:rPr>
                        <a:t>алым</a:t>
                      </a:r>
                      <a:r>
                        <a:rPr lang="kk-KZ" sz="1100" b="0" dirty="0">
                          <a:effectLst/>
                          <a:latin typeface="Times New Roman" panose="02020603050405020304" pitchFamily="18" charset="0"/>
                          <a:cs typeface="Times New Roman" panose="02020603050405020304" pitchFamily="18" charset="0"/>
                        </a:rPr>
                        <a:t>дарының 3-уі баспаналы болды (</a:t>
                      </a:r>
                      <a:r>
                        <a:rPr lang="kk-KZ" sz="1100" b="0" baseline="0" dirty="0">
                          <a:effectLst/>
                          <a:latin typeface="Times New Roman" panose="02020603050405020304" pitchFamily="18" charset="0"/>
                          <a:cs typeface="Times New Roman" panose="02020603050405020304" pitchFamily="18" charset="0"/>
                        </a:rPr>
                        <a:t>ҚР ҒЖБ министрлігімен «Отбасы Банкі» Ақ арасындағы келісім шарты негізнде)</a:t>
                      </a:r>
                      <a:endParaRPr lang="ru-RU" sz="1100" b="0" dirty="0">
                        <a:effectLst/>
                        <a:latin typeface="Times New Roman" panose="02020603050405020304" pitchFamily="18" charset="0"/>
                        <a:cs typeface="Times New Roman" panose="02020603050405020304" pitchFamily="18" charset="0"/>
                      </a:endParaRPr>
                    </a:p>
                    <a:p>
                      <a:pPr marL="21590" marR="0" indent="0" algn="just" defTabSz="457200" rtl="0" eaLnBrk="1" fontAlgn="auto" latinLnBrk="0" hangingPunct="1">
                        <a:lnSpc>
                          <a:spcPct val="107000"/>
                        </a:lnSpc>
                        <a:spcBef>
                          <a:spcPts val="0"/>
                        </a:spcBef>
                        <a:spcAft>
                          <a:spcPts val="0"/>
                        </a:spcAft>
                        <a:buClrTx/>
                        <a:buSzTx/>
                        <a:buFontTx/>
                        <a:buNone/>
                        <a:tabLst/>
                        <a:defRPr/>
                      </a:pPr>
                      <a:endParaRPr lang="ru-RU" sz="1100" dirty="0">
                        <a:effectLst/>
                        <a:latin typeface="Times New Roman" panose="02020603050405020304" pitchFamily="18" charset="0"/>
                        <a:cs typeface="Times New Roman" panose="02020603050405020304" pitchFamily="18" charset="0"/>
                      </a:endParaRPr>
                    </a:p>
                    <a:p>
                      <a:pPr marL="21590" algn="just">
                        <a:lnSpc>
                          <a:spcPct val="107000"/>
                        </a:lnSpc>
                        <a:spcAft>
                          <a:spcPts val="0"/>
                        </a:spcAft>
                      </a:pPr>
                      <a:endParaRPr lang="ru-RU" sz="1100" b="0" dirty="0">
                        <a:effectLst/>
                        <a:latin typeface="Times New Roman" panose="02020603050405020304" pitchFamily="18" charset="0"/>
                        <a:cs typeface="Times New Roman" panose="02020603050405020304" pitchFamily="18" charset="0"/>
                      </a:endParaRPr>
                    </a:p>
                  </a:txBody>
                  <a:tcPr marL="40236" marR="40236" marT="0" marB="0"/>
                </a:tc>
                <a:tc>
                  <a:txBody>
                    <a:bodyPr/>
                    <a:lstStyle/>
                    <a:p>
                      <a:pPr marL="0" marR="0" indent="0" algn="just" defTabSz="457200" rtl="0" eaLnBrk="1" fontAlgn="auto" latinLnBrk="0" hangingPunct="1">
                        <a:lnSpc>
                          <a:spcPct val="107000"/>
                        </a:lnSpc>
                        <a:spcBef>
                          <a:spcPts val="0"/>
                        </a:spcBef>
                        <a:spcAft>
                          <a:spcPts val="0"/>
                        </a:spcAft>
                        <a:buClrTx/>
                        <a:buSzTx/>
                        <a:buFontTx/>
                        <a:buNone/>
                        <a:tabLst/>
                        <a:defRPr/>
                      </a:pPr>
                      <a:r>
                        <a:rPr lang="kk-KZ" sz="1100" dirty="0">
                          <a:effectLst/>
                          <a:latin typeface="Times New Roman" panose="02020603050405020304" pitchFamily="18" charset="0"/>
                          <a:cs typeface="Times New Roman" panose="02020603050405020304" pitchFamily="18" charset="0"/>
                        </a:rPr>
                        <a:t>1.</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Scopus</a:t>
                      </a:r>
                      <a:r>
                        <a:rPr lang="ru-RU" sz="1100" b="0" dirty="0">
                          <a:effectLst/>
                          <a:latin typeface="Times New Roman" panose="02020603050405020304" pitchFamily="18" charset="0"/>
                          <a:cs typeface="Times New Roman" panose="02020603050405020304" pitchFamily="18" charset="0"/>
                        </a:rPr>
                        <a:t>,</a:t>
                      </a:r>
                      <a:r>
                        <a:rPr lang="ru-KZ" sz="1100" b="0" baseline="0" dirty="0">
                          <a:effectLst/>
                          <a:latin typeface="Times New Roman" panose="02020603050405020304" pitchFamily="18" charset="0"/>
                          <a:cs typeface="Times New Roman" panose="02020603050405020304" pitchFamily="18" charset="0"/>
                        </a:rPr>
                        <a:t> </a:t>
                      </a:r>
                      <a:r>
                        <a:rPr lang="en-US" sz="1100" b="0" baseline="0" dirty="0">
                          <a:effectLst/>
                          <a:latin typeface="Times New Roman" panose="02020603050405020304" pitchFamily="18" charset="0"/>
                          <a:cs typeface="Times New Roman" panose="02020603050405020304" pitchFamily="18" charset="0"/>
                        </a:rPr>
                        <a:t>Web of Science </a:t>
                      </a:r>
                      <a:r>
                        <a:rPr lang="ru-RU" sz="1100" b="0" dirty="0" err="1">
                          <a:effectLst/>
                          <a:latin typeface="Times New Roman" panose="02020603050405020304" pitchFamily="18" charset="0"/>
                          <a:cs typeface="Times New Roman" panose="02020603050405020304" pitchFamily="18" charset="0"/>
                        </a:rPr>
                        <a:t>журналдарына</a:t>
                      </a:r>
                      <a:r>
                        <a:rPr lang="ru-RU" sz="1100" b="0" dirty="0">
                          <a:effectLst/>
                          <a:latin typeface="Times New Roman" panose="02020603050405020304" pitchFamily="18" charset="0"/>
                          <a:cs typeface="Times New Roman" panose="02020603050405020304" pitchFamily="18" charset="0"/>
                        </a:rPr>
                        <a:t> профессор-</a:t>
                      </a:r>
                      <a:r>
                        <a:rPr lang="ru-RU" sz="1100" b="0" dirty="0" err="1">
                          <a:effectLst/>
                          <a:latin typeface="Times New Roman" panose="02020603050405020304" pitchFamily="18" charset="0"/>
                          <a:cs typeface="Times New Roman" panose="02020603050405020304" pitchFamily="18" charset="0"/>
                        </a:rPr>
                        <a:t>оқытушы</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құрамының</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жарияланым</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жасауының</a:t>
                      </a:r>
                      <a:r>
                        <a:rPr lang="ru-RU" sz="1100" b="0" dirty="0">
                          <a:effectLst/>
                          <a:latin typeface="Times New Roman" panose="02020603050405020304" pitchFamily="18" charset="0"/>
                          <a:cs typeface="Times New Roman" panose="02020603050405020304" pitchFamily="18" charset="0"/>
                        </a:rPr>
                        <a:t> </a:t>
                      </a:r>
                      <a:r>
                        <a:rPr lang="kk-KZ" sz="1100" b="0" dirty="0">
                          <a:effectLst/>
                          <a:latin typeface="Times New Roman" panose="02020603050405020304" pitchFamily="18" charset="0"/>
                          <a:cs typeface="Times New Roman" panose="02020603050405020304" pitchFamily="18" charset="0"/>
                        </a:rPr>
                        <a:t>төмендігі</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өткен</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жылдармен</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салыстырғанда</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мақалалардың</a:t>
                      </a:r>
                      <a:r>
                        <a:rPr lang="ru-RU" sz="1100" b="0" dirty="0">
                          <a:effectLst/>
                          <a:latin typeface="Times New Roman" panose="02020603050405020304" pitchFamily="18" charset="0"/>
                          <a:cs typeface="Times New Roman" panose="02020603050405020304" pitchFamily="18" charset="0"/>
                        </a:rPr>
                        <a:t> </a:t>
                      </a:r>
                      <a:r>
                        <a:rPr lang="ru-RU" sz="1100" b="0" dirty="0" err="1">
                          <a:effectLst/>
                          <a:latin typeface="Times New Roman" panose="02020603050405020304" pitchFamily="18" charset="0"/>
                          <a:cs typeface="Times New Roman" panose="02020603050405020304" pitchFamily="18" charset="0"/>
                        </a:rPr>
                        <a:t>шығуы</a:t>
                      </a:r>
                      <a:r>
                        <a:rPr lang="ru-RU" sz="1100" b="0" dirty="0">
                          <a:effectLst/>
                          <a:latin typeface="Times New Roman" panose="02020603050405020304" pitchFamily="18" charset="0"/>
                          <a:cs typeface="Times New Roman" panose="02020603050405020304" pitchFamily="18" charset="0"/>
                        </a:rPr>
                        <a:t> 43</a:t>
                      </a:r>
                      <a:r>
                        <a:rPr lang="ru-KZ" sz="1100" b="0" dirty="0">
                          <a:effectLst/>
                          <a:latin typeface="Times New Roman" panose="02020603050405020304" pitchFamily="18" charset="0"/>
                          <a:cs typeface="Times New Roman" panose="02020603050405020304" pitchFamily="18" charset="0"/>
                        </a:rPr>
                        <a:t>% азай</a:t>
                      </a:r>
                      <a:r>
                        <a:rPr lang="kk-KZ" sz="1100" b="0" dirty="0">
                          <a:effectLst/>
                          <a:latin typeface="Times New Roman" panose="02020603050405020304" pitchFamily="18" charset="0"/>
                          <a:cs typeface="Times New Roman" panose="02020603050405020304" pitchFamily="18" charset="0"/>
                        </a:rPr>
                        <a:t>ғ</a:t>
                      </a:r>
                      <a:r>
                        <a:rPr lang="ru-KZ" sz="1100" b="0" dirty="0">
                          <a:effectLst/>
                          <a:latin typeface="Times New Roman" panose="02020603050405020304" pitchFamily="18" charset="0"/>
                          <a:cs typeface="Times New Roman" panose="02020603050405020304" pitchFamily="18" charset="0"/>
                        </a:rPr>
                        <a:t>ан</a:t>
                      </a:r>
                      <a:r>
                        <a:rPr lang="ru-RU" sz="1100" b="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2.Докторантураға кафедра оқытушыларының түспеуі;</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3. ПОҚ шетел тілдерін меңгерілу деңгейі жеткіліксіз;</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4.Лабораториялық, зертханалық жұмыстардың құрал-жабдықтармен қамтамасыз етілмеуі;</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5. Авторлық куәліктер алу белсенділігі төмен;</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6.Монографиялар, оқулықтар мен оқу құралдарының жариялануының аздығы.</a:t>
                      </a:r>
                      <a:endParaRPr lang="ru-RU" sz="1100" dirty="0">
                        <a:effectLst/>
                        <a:latin typeface="Times New Roman" panose="02020603050405020304" pitchFamily="18" charset="0"/>
                        <a:cs typeface="Times New Roman" panose="02020603050405020304" pitchFamily="18" charset="0"/>
                      </a:endParaRPr>
                    </a:p>
                    <a:p>
                      <a:pPr indent="381635"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236" marR="40236" marT="0" marB="0"/>
                </a:tc>
                <a:extLst>
                  <a:ext uri="{0D108BD9-81ED-4DB2-BD59-A6C34878D82A}">
                    <a16:rowId xmlns:a16="http://schemas.microsoft.com/office/drawing/2014/main" val="1683583762"/>
                  </a:ext>
                </a:extLst>
              </a:tr>
              <a:tr h="360237">
                <a:tc>
                  <a:txBody>
                    <a:bodyPr/>
                    <a:lstStyle/>
                    <a:p>
                      <a:pPr algn="ctr">
                        <a:lnSpc>
                          <a:spcPct val="107000"/>
                        </a:lnSpc>
                        <a:spcAft>
                          <a:spcPts val="0"/>
                        </a:spcAft>
                        <a:tabLst>
                          <a:tab pos="564515" algn="l"/>
                        </a:tabLst>
                      </a:pPr>
                      <a:r>
                        <a:rPr lang="ru-RU" sz="1100" dirty="0">
                          <a:effectLst/>
                          <a:latin typeface="Times New Roman" panose="02020603050405020304" pitchFamily="18" charset="0"/>
                          <a:cs typeface="Times New Roman" panose="02020603050405020304" pitchFamily="18" charset="0"/>
                        </a:rPr>
                        <a:t>O (</a:t>
                      </a:r>
                      <a:r>
                        <a:rPr lang="ru-RU" sz="1100" dirty="0" err="1">
                          <a:effectLst/>
                          <a:latin typeface="Times New Roman" panose="02020603050405020304" pitchFamily="18" charset="0"/>
                          <a:cs typeface="Times New Roman" panose="02020603050405020304" pitchFamily="18" charset="0"/>
                        </a:rPr>
                        <a:t>Opportunities</a:t>
                      </a:r>
                      <a:r>
                        <a:rPr lang="ru-RU" sz="1100" dirty="0">
                          <a:effectLst/>
                          <a:latin typeface="Times New Roman" panose="02020603050405020304" pitchFamily="18" charset="0"/>
                          <a:cs typeface="Times New Roman" panose="02020603050405020304" pitchFamily="18" charset="0"/>
                        </a:rPr>
                        <a:t>) – </a:t>
                      </a:r>
                      <a:r>
                        <a:rPr lang="kk-KZ" sz="1100" dirty="0">
                          <a:effectLst/>
                          <a:latin typeface="Times New Roman" panose="02020603050405020304" pitchFamily="18" charset="0"/>
                          <a:cs typeface="Times New Roman" panose="02020603050405020304" pitchFamily="18" charset="0"/>
                        </a:rPr>
                        <a:t>қолайлы мүмкіндіктер</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236" marR="40236" marT="0" marB="0">
                    <a:solidFill>
                      <a:schemeClr val="accent2"/>
                    </a:solidFill>
                  </a:tcPr>
                </a:tc>
                <a:tc>
                  <a:txBody>
                    <a:bodyPr/>
                    <a:lstStyle/>
                    <a:p>
                      <a:pPr algn="ctr">
                        <a:lnSpc>
                          <a:spcPct val="107000"/>
                        </a:lnSpc>
                        <a:spcAft>
                          <a:spcPts val="0"/>
                        </a:spcAft>
                      </a:pPr>
                      <a:r>
                        <a:rPr lang="ru-RU" sz="1100" b="1" dirty="0">
                          <a:effectLst/>
                          <a:latin typeface="Times New Roman" panose="02020603050405020304" pitchFamily="18" charset="0"/>
                          <a:cs typeface="Times New Roman" panose="02020603050405020304" pitchFamily="18" charset="0"/>
                        </a:rPr>
                        <a:t>T (</a:t>
                      </a:r>
                      <a:r>
                        <a:rPr lang="ru-RU" sz="1100" b="1" dirty="0" err="1">
                          <a:effectLst/>
                          <a:latin typeface="Times New Roman" panose="02020603050405020304" pitchFamily="18" charset="0"/>
                          <a:cs typeface="Times New Roman" panose="02020603050405020304" pitchFamily="18" charset="0"/>
                        </a:rPr>
                        <a:t>Threats</a:t>
                      </a:r>
                      <a:r>
                        <a:rPr lang="ru-RU" sz="1100" b="1" dirty="0">
                          <a:effectLst/>
                          <a:latin typeface="Times New Roman" panose="02020603050405020304" pitchFamily="18" charset="0"/>
                          <a:cs typeface="Times New Roman" panose="02020603050405020304" pitchFamily="18" charset="0"/>
                        </a:rPr>
                        <a:t>) – </a:t>
                      </a:r>
                      <a:r>
                        <a:rPr lang="kk-KZ" sz="1100" b="1" dirty="0">
                          <a:effectLst/>
                          <a:latin typeface="Times New Roman" panose="02020603050405020304" pitchFamily="18" charset="0"/>
                          <a:cs typeface="Times New Roman" panose="02020603050405020304" pitchFamily="18" charset="0"/>
                        </a:rPr>
                        <a:t>қауіптер</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236" marR="40236" marT="0" marB="0"/>
                </a:tc>
                <a:extLst>
                  <a:ext uri="{0D108BD9-81ED-4DB2-BD59-A6C34878D82A}">
                    <a16:rowId xmlns:a16="http://schemas.microsoft.com/office/drawing/2014/main" val="3500763675"/>
                  </a:ext>
                </a:extLst>
              </a:tr>
              <a:tr h="1832051">
                <a:tc>
                  <a:txBody>
                    <a:bodyPr/>
                    <a:lstStyle/>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1.Тегін халықаралық ғылыми базалармен жұмыс жасау мүмкіндігі;</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2.Шетелдік әріптес жоғары оқу орындарымен байланыс жасау; </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ru-RU" sz="1100" dirty="0">
                          <a:effectLst/>
                          <a:latin typeface="Times New Roman" panose="02020603050405020304" pitchFamily="18" charset="0"/>
                          <a:cs typeface="Times New Roman" panose="02020603050405020304" pitchFamily="18" charset="0"/>
                        </a:rPr>
                        <a:t>3.Ғылыммен </a:t>
                      </a:r>
                      <a:r>
                        <a:rPr lang="ru-RU" sz="1100" dirty="0" err="1">
                          <a:effectLst/>
                          <a:latin typeface="Times New Roman" panose="02020603050405020304" pitchFamily="18" charset="0"/>
                          <a:cs typeface="Times New Roman" panose="02020603050405020304" pitchFamily="18" charset="0"/>
                        </a:rPr>
                        <a:t>айналысуға</a:t>
                      </a:r>
                      <a:r>
                        <a:rPr lang="ru-RU" sz="1100" dirty="0">
                          <a:effectLst/>
                          <a:latin typeface="Times New Roman" panose="02020603050405020304" pitchFamily="18" charset="0"/>
                          <a:cs typeface="Times New Roman" panose="02020603050405020304" pitchFamily="18" charset="0"/>
                        </a:rPr>
                        <a:t> университет </a:t>
                      </a:r>
                      <a:r>
                        <a:rPr lang="ru-RU" sz="1100" dirty="0" err="1">
                          <a:effectLst/>
                          <a:latin typeface="Times New Roman" panose="02020603050405020304" pitchFamily="18" charset="0"/>
                          <a:cs typeface="Times New Roman" panose="02020603050405020304" pitchFamily="18" charset="0"/>
                        </a:rPr>
                        <a:t>тарапынан</a:t>
                      </a:r>
                      <a:r>
                        <a:rPr lang="ru-RU" sz="1100" dirty="0">
                          <a:effectLst/>
                          <a:latin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cs typeface="Times New Roman" panose="02020603050405020304" pitchFamily="18" charset="0"/>
                        </a:rPr>
                        <a:t>жағдай</a:t>
                      </a:r>
                      <a:r>
                        <a:rPr lang="ru-RU" sz="1100" dirty="0">
                          <a:effectLst/>
                          <a:latin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cs typeface="Times New Roman" panose="02020603050405020304" pitchFamily="18" charset="0"/>
                        </a:rPr>
                        <a:t>жасау</a:t>
                      </a:r>
                      <a:r>
                        <a:rPr lang="ru-RU" sz="1100" dirty="0">
                          <a:effectLst/>
                          <a:latin typeface="Times New Roman" panose="02020603050405020304" pitchFamily="18" charset="0"/>
                          <a:cs typeface="Times New Roman" panose="02020603050405020304" pitchFamily="18" charset="0"/>
                        </a:rPr>
                        <a:t>;</a:t>
                      </a:r>
                    </a:p>
                    <a:p>
                      <a:pPr algn="just">
                        <a:lnSpc>
                          <a:spcPct val="107000"/>
                        </a:lnSpc>
                        <a:spcAft>
                          <a:spcPts val="0"/>
                        </a:spcAft>
                      </a:pPr>
                      <a:r>
                        <a:rPr lang="ru-RU" sz="1100" dirty="0">
                          <a:effectLst/>
                          <a:latin typeface="Times New Roman" panose="02020603050405020304" pitchFamily="18" charset="0"/>
                          <a:cs typeface="Times New Roman" panose="02020603050405020304" pitchFamily="18" charset="0"/>
                        </a:rPr>
                        <a:t>4.</a:t>
                      </a:r>
                      <a:r>
                        <a:rPr lang="kk-KZ" sz="1100" dirty="0">
                          <a:effectLst/>
                          <a:latin typeface="Times New Roman" panose="02020603050405020304" pitchFamily="18" charset="0"/>
                          <a:cs typeface="Times New Roman" panose="02020603050405020304" pitchFamily="18" charset="0"/>
                        </a:rPr>
                        <a:t>ПОҚ және студенттерді ғылымға баулуға мүмкіндіктер туғызуы;</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5.Академиялық ұтқырлық бағдарламаларына қатысу үшін оқытушылардың тілдік дайындығын күшейту.</a:t>
                      </a:r>
                    </a:p>
                    <a:p>
                      <a:pPr algn="just">
                        <a:lnSpc>
                          <a:spcPct val="107000"/>
                        </a:lnSpc>
                        <a:spcAft>
                          <a:spcPts val="0"/>
                        </a:spcAft>
                      </a:pP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236" marR="40236" marT="0" marB="0"/>
                </a:tc>
                <a:tc>
                  <a:txBody>
                    <a:bodyPr/>
                    <a:lstStyle/>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1. Докторантура бөліміне оқытушылардың түсу белсенділігі төмен;</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kk-KZ" sz="1100" dirty="0">
                          <a:effectLst/>
                          <a:latin typeface="Times New Roman" panose="02020603050405020304" pitchFamily="18" charset="0"/>
                          <a:cs typeface="Times New Roman" panose="02020603050405020304" pitchFamily="18" charset="0"/>
                        </a:rPr>
                        <a:t>2. Ғылыми дәрежелі мамандардың жасының ұлғаюы;</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ru-RU" sz="1100" dirty="0">
                          <a:effectLst/>
                          <a:latin typeface="Times New Roman" panose="02020603050405020304" pitchFamily="18" charset="0"/>
                          <a:cs typeface="Times New Roman" panose="02020603050405020304" pitchFamily="18" charset="0"/>
                        </a:rPr>
                        <a:t>3. </a:t>
                      </a:r>
                      <a:r>
                        <a:rPr lang="kk-KZ" sz="1100" dirty="0">
                          <a:effectLst/>
                          <a:latin typeface="Times New Roman" panose="02020603050405020304" pitchFamily="18" charset="0"/>
                          <a:cs typeface="Times New Roman" panose="02020603050405020304" pitchFamily="18" charset="0"/>
                        </a:rPr>
                        <a:t>Жастардың ғылымға келуінің азаюы.</a:t>
                      </a:r>
                      <a:endParaRPr lang="ru-RU" sz="11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ru-RU" sz="1100" dirty="0">
                          <a:effectLst/>
                          <a:latin typeface="Times New Roman" panose="02020603050405020304" pitchFamily="18" charset="0"/>
                          <a:cs typeface="Times New Roman" panose="02020603050405020304" pitchFamily="18" charset="0"/>
                        </a:rPr>
                        <a:t> </a:t>
                      </a:r>
                    </a:p>
                    <a:p>
                      <a:pPr algn="just">
                        <a:lnSpc>
                          <a:spcPct val="107000"/>
                        </a:lnSpc>
                        <a:spcAft>
                          <a:spcPts val="0"/>
                        </a:spcAft>
                      </a:pPr>
                      <a:r>
                        <a:rPr lang="ru-RU" sz="1100" dirty="0">
                          <a:effectLst/>
                          <a:latin typeface="Times New Roman" panose="02020603050405020304" pitchFamily="18" charset="0"/>
                          <a:cs typeface="Times New Roman" panose="02020603050405020304" pitchFamily="18" charset="0"/>
                        </a:rPr>
                        <a:t> </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236" marR="40236" marT="0" marB="0"/>
                </a:tc>
                <a:extLst>
                  <a:ext uri="{0D108BD9-81ED-4DB2-BD59-A6C34878D82A}">
                    <a16:rowId xmlns:a16="http://schemas.microsoft.com/office/drawing/2014/main" val="1880901270"/>
                  </a:ext>
                </a:extLst>
              </a:tr>
            </a:tbl>
          </a:graphicData>
        </a:graphic>
      </p:graphicFrame>
    </p:spTree>
    <p:extLst>
      <p:ext uri="{BB962C8B-B14F-4D97-AF65-F5344CB8AC3E}">
        <p14:creationId xmlns:p14="http://schemas.microsoft.com/office/powerpoint/2010/main" val="4059263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8BEEE4-8376-4F12-A811-7063B418A62C}"/>
              </a:ext>
            </a:extLst>
          </p:cNvPr>
          <p:cNvSpPr txBox="1"/>
          <p:nvPr/>
        </p:nvSpPr>
        <p:spPr>
          <a:xfrm>
            <a:off x="1417740" y="245950"/>
            <a:ext cx="9853682" cy="738664"/>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u-RU" sz="1400" b="1" dirty="0" err="1">
                <a:latin typeface="Times New Roman" panose="02020603050405020304" pitchFamily="18" charset="0"/>
                <a:cs typeface="Times New Roman" panose="02020603050405020304" pitchFamily="18" charset="0"/>
              </a:rPr>
              <a:t>Қазақстан</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Республикасы</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Ғылым</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және</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жоғары</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білім</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министрлігінің</a:t>
            </a:r>
            <a:r>
              <a:rPr lang="ru-RU" sz="1400" b="1" dirty="0">
                <a:latin typeface="Times New Roman" panose="02020603050405020304" pitchFamily="18" charset="0"/>
                <a:cs typeface="Times New Roman" panose="02020603050405020304" pitchFamily="18" charset="0"/>
              </a:rPr>
              <a:t> 2024-2026 </a:t>
            </a:r>
            <a:r>
              <a:rPr lang="ru-RU" sz="1400" b="1" dirty="0" err="1">
                <a:latin typeface="Times New Roman" panose="02020603050405020304" pitchFamily="18" charset="0"/>
                <a:cs typeface="Times New Roman" panose="02020603050405020304" pitchFamily="18" charset="0"/>
              </a:rPr>
              <a:t>жылдарға</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арналған</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ғылыми</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және</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немесе</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ғылыми-техникалық</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жобалар</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бойынша</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гранттық</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қаржыландыруға</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арналған</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конкурсына</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жіберілген</a:t>
            </a:r>
            <a:r>
              <a:rPr lang="ru-RU" sz="1400" b="1" dirty="0">
                <a:latin typeface="Times New Roman" panose="02020603050405020304" pitchFamily="18" charset="0"/>
                <a:cs typeface="Times New Roman" panose="02020603050405020304" pitchFamily="18" charset="0"/>
              </a:rPr>
              <a:t> </a:t>
            </a:r>
            <a:r>
              <a:rPr lang="ru-RU" sz="1400" b="1" dirty="0" err="1">
                <a:latin typeface="Times New Roman" panose="02020603050405020304" pitchFamily="18" charset="0"/>
                <a:cs typeface="Times New Roman" panose="02020603050405020304" pitchFamily="18" charset="0"/>
              </a:rPr>
              <a:t>жобалар</a:t>
            </a:r>
            <a:r>
              <a:rPr lang="ru-RU" sz="1400" b="1" dirty="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graphicFrame>
        <p:nvGraphicFramePr>
          <p:cNvPr id="8" name="Таблица 7">
            <a:extLst>
              <a:ext uri="{FF2B5EF4-FFF2-40B4-BE49-F238E27FC236}">
                <a16:creationId xmlns:a16="http://schemas.microsoft.com/office/drawing/2014/main" id="{CCFECDD0-7A5F-41C4-8273-309F47A6BDC1}"/>
              </a:ext>
            </a:extLst>
          </p:cNvPr>
          <p:cNvGraphicFramePr>
            <a:graphicFrameLocks noGrp="1"/>
          </p:cNvGraphicFramePr>
          <p:nvPr>
            <p:extLst>
              <p:ext uri="{D42A27DB-BD31-4B8C-83A1-F6EECF244321}">
                <p14:modId xmlns:p14="http://schemas.microsoft.com/office/powerpoint/2010/main" val="2859397892"/>
              </p:ext>
            </p:extLst>
          </p:nvPr>
        </p:nvGraphicFramePr>
        <p:xfrm>
          <a:off x="206229" y="984614"/>
          <a:ext cx="11779542" cy="5576951"/>
        </p:xfrm>
        <a:graphic>
          <a:graphicData uri="http://schemas.openxmlformats.org/drawingml/2006/table">
            <a:tbl>
              <a:tblPr firstRow="1" firstCol="1" bandRow="1">
                <a:tableStyleId>{5C22544A-7EE6-4342-B048-85BDC9FD1C3A}</a:tableStyleId>
              </a:tblPr>
              <a:tblGrid>
                <a:gridCol w="423766">
                  <a:extLst>
                    <a:ext uri="{9D8B030D-6E8A-4147-A177-3AD203B41FA5}">
                      <a16:colId xmlns:a16="http://schemas.microsoft.com/office/drawing/2014/main" val="3008945760"/>
                    </a:ext>
                  </a:extLst>
                </a:gridCol>
                <a:gridCol w="3629231">
                  <a:extLst>
                    <a:ext uri="{9D8B030D-6E8A-4147-A177-3AD203B41FA5}">
                      <a16:colId xmlns:a16="http://schemas.microsoft.com/office/drawing/2014/main" val="559093106"/>
                    </a:ext>
                  </a:extLst>
                </a:gridCol>
                <a:gridCol w="2355169">
                  <a:extLst>
                    <a:ext uri="{9D8B030D-6E8A-4147-A177-3AD203B41FA5}">
                      <a16:colId xmlns:a16="http://schemas.microsoft.com/office/drawing/2014/main" val="2591204144"/>
                    </a:ext>
                  </a:extLst>
                </a:gridCol>
                <a:gridCol w="3669855">
                  <a:extLst>
                    <a:ext uri="{9D8B030D-6E8A-4147-A177-3AD203B41FA5}">
                      <a16:colId xmlns:a16="http://schemas.microsoft.com/office/drawing/2014/main" val="726759761"/>
                    </a:ext>
                  </a:extLst>
                </a:gridCol>
                <a:gridCol w="1701521">
                  <a:extLst>
                    <a:ext uri="{9D8B030D-6E8A-4147-A177-3AD203B41FA5}">
                      <a16:colId xmlns:a16="http://schemas.microsoft.com/office/drawing/2014/main" val="2493741540"/>
                    </a:ext>
                  </a:extLst>
                </a:gridCol>
              </a:tblGrid>
              <a:tr h="153237">
                <a:tc>
                  <a:txBody>
                    <a:bodyPr/>
                    <a:lstStyle/>
                    <a:p>
                      <a:pPr algn="ctr">
                        <a:lnSpc>
                          <a:spcPct val="107000"/>
                        </a:lnSpc>
                        <a:spcAft>
                          <a:spcPts val="0"/>
                        </a:spcAft>
                      </a:pPr>
                      <a:r>
                        <a:rPr lang="kk-KZ" sz="1100">
                          <a:effectLst/>
                          <a:latin typeface="Times New Roman" panose="02020603050405020304" pitchFamily="18" charset="0"/>
                          <a:cs typeface="Times New Roman" panose="02020603050405020304" pitchFamily="18" charset="0"/>
                        </a:rPr>
                        <a:t>№</a:t>
                      </a:r>
                      <a:endParaRPr lang="ru-RU"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100" dirty="0">
                          <a:effectLst/>
                          <a:latin typeface="Times New Roman" panose="02020603050405020304" pitchFamily="18" charset="0"/>
                          <a:cs typeface="Times New Roman" panose="02020603050405020304" pitchFamily="18" charset="0"/>
                        </a:rPr>
                        <a:t>Жоба атауы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100" dirty="0">
                          <a:effectLst/>
                          <a:latin typeface="Times New Roman" panose="02020603050405020304" pitchFamily="18" charset="0"/>
                          <a:cs typeface="Times New Roman" panose="02020603050405020304" pitchFamily="18" charset="0"/>
                        </a:rPr>
                        <a:t>Жоба жетекшісі</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100" dirty="0" err="1">
                          <a:effectLst/>
                          <a:latin typeface="Times New Roman" panose="02020603050405020304" pitchFamily="18" charset="0"/>
                          <a:cs typeface="Times New Roman" panose="02020603050405020304" pitchFamily="18" charset="0"/>
                        </a:rPr>
                        <a:t>Басымдықтың</a:t>
                      </a:r>
                      <a:r>
                        <a:rPr lang="ru-RU" sz="1100" dirty="0">
                          <a:effectLst/>
                          <a:latin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cs typeface="Times New Roman" panose="02020603050405020304" pitchFamily="18" charset="0"/>
                        </a:rPr>
                        <a:t>бағыты</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100" dirty="0" err="1">
                          <a:effectLst/>
                          <a:latin typeface="Times New Roman" panose="02020603050405020304" pitchFamily="18" charset="0"/>
                          <a:cs typeface="Times New Roman" panose="02020603050405020304" pitchFamily="18" charset="0"/>
                        </a:rPr>
                        <a:t>Сұралған</a:t>
                      </a:r>
                      <a:r>
                        <a:rPr lang="ru-RU" sz="1100" dirty="0">
                          <a:effectLst/>
                          <a:latin typeface="Times New Roman" panose="02020603050405020304" pitchFamily="18" charset="0"/>
                          <a:cs typeface="Times New Roman" panose="02020603050405020304" pitchFamily="18" charset="0"/>
                        </a:rPr>
                        <a:t> </a:t>
                      </a:r>
                      <a:r>
                        <a:rPr lang="ru-RU" sz="1100" dirty="0" err="1">
                          <a:effectLst/>
                          <a:latin typeface="Times New Roman" panose="02020603050405020304" pitchFamily="18" charset="0"/>
                          <a:cs typeface="Times New Roman" panose="02020603050405020304" pitchFamily="18" charset="0"/>
                        </a:rPr>
                        <a:t>қаржыланндыру</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2707254508"/>
                  </a:ext>
                </a:extLst>
              </a:tr>
              <a:tr h="388921">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1</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AP23490925	Қазақстанда қауіпсіз су, санитария, су жүргізу жүйелері үшін жасанды интеллект пен машиналық оқытуды пайдалана отырып тұрақты даму мақсатына қол жеткізу</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dirty="0">
                          <a:effectLst/>
                          <a:latin typeface="Times New Roman" panose="02020603050405020304" pitchFamily="18" charset="0"/>
                          <a:cs typeface="Times New Roman" panose="02020603050405020304" pitchFamily="18" charset="0"/>
                        </a:rPr>
                        <a:t>Тусупова Камшат</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a:effectLst/>
                          <a:latin typeface="Times New Roman" panose="02020603050405020304" pitchFamily="18" charset="0"/>
                          <a:cs typeface="Times New Roman" panose="02020603050405020304" pitchFamily="18" charset="0"/>
                        </a:rPr>
                        <a:t>Экология, қоршаған орта және табиғатты ұтымды пайдалану	</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111713518.39 </a:t>
                      </a:r>
                      <a:r>
                        <a:rPr lang="ru-RU" sz="1000" dirty="0" err="1">
                          <a:effectLst/>
                          <a:latin typeface="Times New Roman" panose="02020603050405020304" pitchFamily="18" charset="0"/>
                          <a:cs typeface="Times New Roman" panose="02020603050405020304" pitchFamily="18" charset="0"/>
                        </a:rPr>
                        <a:t>тг</a:t>
                      </a:r>
                      <a:r>
                        <a:rPr lang="ru-RU" sz="1000" dirty="0">
                          <a:effectLst/>
                          <a:latin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1046798400"/>
                  </a:ext>
                </a:extLst>
              </a:tr>
              <a:tr h="310360">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2</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AP23490919	Атырау облысы аумағында өздігінен ағатын ұңғымалар мен жер асты суларын игеру және пайдалану: мәселелері мен болашағы</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dirty="0">
                          <a:effectLst/>
                          <a:latin typeface="Times New Roman" panose="02020603050405020304" pitchFamily="18" charset="0"/>
                          <a:cs typeface="Times New Roman" panose="02020603050405020304" pitchFamily="18" charset="0"/>
                        </a:rPr>
                        <a:t>Шамшеденова Самал Саламатовна	</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a:effectLst/>
                          <a:latin typeface="Times New Roman" panose="02020603050405020304" pitchFamily="18" charset="0"/>
                          <a:cs typeface="Times New Roman" panose="02020603050405020304" pitchFamily="18" charset="0"/>
                        </a:rPr>
                        <a:t>Экология, қоршаған орта және табиғатты ұтымды пайдалану</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49492640 тг.</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648216031"/>
                  </a:ext>
                </a:extLst>
              </a:tr>
              <a:tr h="231798">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3</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AP23490873	ХІХ-ХХ ғасырдың басындағы Батыс Қазақстан бойынша метрикалық кітаптар: тарихи дерек ретінде</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a:effectLst/>
                          <a:latin typeface="Times New Roman" panose="02020603050405020304" pitchFamily="18" charset="0"/>
                          <a:cs typeface="Times New Roman" panose="02020603050405020304" pitchFamily="18" charset="0"/>
                        </a:rPr>
                        <a:t>Кайргалиева Гулфайруз</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Елдің зияткерлік әлеуеті</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70000000 тг.</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4269132890"/>
                  </a:ext>
                </a:extLst>
              </a:tr>
              <a:tr h="388921">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4</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AP23489810	</a:t>
                      </a:r>
                      <a:r>
                        <a:rPr lang="ru-RU" sz="1000" dirty="0" err="1">
                          <a:effectLst/>
                          <a:latin typeface="Times New Roman" panose="02020603050405020304" pitchFamily="18" charset="0"/>
                          <a:cs typeface="Times New Roman" panose="02020603050405020304" pitchFamily="18" charset="0"/>
                        </a:rPr>
                        <a:t>Жасанды</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интеллектті</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қолдана</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отырып</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Қазақстандағы</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жастардың</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өмір</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сапасына</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қанағаттануы</a:t>
                      </a:r>
                      <a:r>
                        <a:rPr lang="ru-RU" sz="1000" dirty="0">
                          <a:effectLst/>
                          <a:latin typeface="Times New Roman" panose="02020603050405020304" pitchFamily="18" charset="0"/>
                          <a:cs typeface="Times New Roman" panose="02020603050405020304" pitchFamily="18" charset="0"/>
                        </a:rPr>
                        <a:t> мен </a:t>
                      </a:r>
                      <a:r>
                        <a:rPr lang="ru-RU" sz="1000" dirty="0" err="1">
                          <a:effectLst/>
                          <a:latin typeface="Times New Roman" panose="02020603050405020304" pitchFamily="18" charset="0"/>
                          <a:cs typeface="Times New Roman" panose="02020603050405020304" pitchFamily="18" charset="0"/>
                        </a:rPr>
                        <a:t>әлеуметтік-экономикалық</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мәселелерін</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шешу</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арасындағы</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байланысты</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зерттеу</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a:effectLst/>
                          <a:latin typeface="Times New Roman" panose="02020603050405020304" pitchFamily="18" charset="0"/>
                          <a:cs typeface="Times New Roman" panose="02020603050405020304" pitchFamily="18" charset="0"/>
                        </a:rPr>
                        <a:t>Сабирова Рысты Куандиковна</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Елдің зияткерлік әлеуеті</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82847510 тг,</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1515195319"/>
                  </a:ext>
                </a:extLst>
              </a:tr>
              <a:tr h="310360">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5</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AP23489757	Мектепке дейінгі ұйым сапасының ересек топ (4 жас) балаларының мектепке дайындығына әсері (Атырау қаласы мысалында)</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a:effectLst/>
                          <a:latin typeface="Times New Roman" panose="02020603050405020304" pitchFamily="18" charset="0"/>
                          <a:cs typeface="Times New Roman" panose="02020603050405020304" pitchFamily="18" charset="0"/>
                        </a:rPr>
                        <a:t>Кинжибаева Фариза Багитовна</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Елдің зияткерлік әлеуеті</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81374598тг.</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1757589867"/>
                  </a:ext>
                </a:extLst>
              </a:tr>
              <a:tr h="388921">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6</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	AP23489737	</a:t>
                      </a:r>
                      <a:r>
                        <a:rPr lang="ru-RU" sz="1000" dirty="0" err="1">
                          <a:effectLst/>
                          <a:latin typeface="Times New Roman" panose="02020603050405020304" pitchFamily="18" charset="0"/>
                          <a:cs typeface="Times New Roman" panose="02020603050405020304" pitchFamily="18" charset="0"/>
                        </a:rPr>
                        <a:t>Полипропиленнен</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оның</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ішінде</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әртүрлі</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сипаттағы</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қоспалармен</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толтырылған</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материалдарды</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алудың</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ғылыми</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тәсілдері</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Махатова Валентина Еркиновна</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Энергия, озық материалдар және көлік</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116186083 тг.</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550256952"/>
                  </a:ext>
                </a:extLst>
              </a:tr>
              <a:tr h="388921">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7</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AP23489705	Қолданбалы есептер контекстінде білім алушылардың функционалдық математикалық сауаттылығын қалыптастырудағы стохастиканың маңызы</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a:effectLst/>
                          <a:latin typeface="Times New Roman" panose="02020603050405020304" pitchFamily="18" charset="0"/>
                          <a:cs typeface="Times New Roman" panose="02020603050405020304" pitchFamily="18" charset="0"/>
                        </a:rPr>
                        <a:t>Мырзашева Айгуль Нармаганбетовна</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Елдің зияткерлік әлеуеті</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87700000 тг.</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1230699717"/>
                  </a:ext>
                </a:extLst>
              </a:tr>
              <a:tr h="310360">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8</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	AP23489048	Интерактивті және цифрлық оқыту процесінде ауыл мектебінің білім алушыларының базалық құндылықтар жүйесін қалыптастыру</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a:effectLst/>
                          <a:latin typeface="Times New Roman" panose="02020603050405020304" pitchFamily="18" charset="0"/>
                          <a:cs typeface="Times New Roman" panose="02020603050405020304" pitchFamily="18" charset="0"/>
                        </a:rPr>
                        <a:t>Идрисов Саламат Нурмуханович</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Елдің зияткерлік әлеуеті</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88327596 тг.</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2324852673"/>
                  </a:ext>
                </a:extLst>
              </a:tr>
              <a:tr h="231798">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9</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AP23488567	Дәстүрлі қазақ қоғамындағы аманат институты: тарихы және сабақтары (ХV-ХІХ ғғ.)</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a:effectLst/>
                          <a:latin typeface="Times New Roman" panose="02020603050405020304" pitchFamily="18" charset="0"/>
                          <a:cs typeface="Times New Roman" panose="02020603050405020304" pitchFamily="18" charset="0"/>
                        </a:rPr>
                        <a:t>Ахметова Улжан Төлегенқызы</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Елдің зияткерлік әлеуеті</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82296968 тг.</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170137018"/>
                  </a:ext>
                </a:extLst>
              </a:tr>
              <a:tr h="388921">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10</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AP23488126	Білім берудің цифрлық трансформациясы жағдайында AR/VR цифрлық технологияларын қолданып, физиканы оқытудың жаңа педагогикалық құралдарын әзірлеу</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a:effectLst/>
                          <a:latin typeface="Times New Roman" panose="02020603050405020304" pitchFamily="18" charset="0"/>
                          <a:cs typeface="Times New Roman" panose="02020603050405020304" pitchFamily="18" charset="0"/>
                        </a:rPr>
                        <a:t>Куанбаева Баян Улжагалиевна</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Елдің зияткерлік әлеуеті</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88043500 тг.</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660025224"/>
                  </a:ext>
                </a:extLst>
              </a:tr>
              <a:tr h="388921">
                <a:tc>
                  <a:txBody>
                    <a:bodyPr/>
                    <a:lstStyle/>
                    <a:p>
                      <a:pPr algn="ctr">
                        <a:lnSpc>
                          <a:spcPct val="107000"/>
                        </a:lnSpc>
                        <a:spcAft>
                          <a:spcPts val="0"/>
                        </a:spcAft>
                      </a:pPr>
                      <a:r>
                        <a:rPr lang="ru-RU" sz="1000">
                          <a:effectLst/>
                          <a:latin typeface="Times New Roman" panose="02020603050405020304" pitchFamily="18" charset="0"/>
                          <a:cs typeface="Times New Roman" panose="02020603050405020304" pitchFamily="18" charset="0"/>
                        </a:rPr>
                        <a:t>11</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AP23487687	Атырау </a:t>
                      </a:r>
                      <a:r>
                        <a:rPr lang="ru-RU" sz="1000" dirty="0" err="1">
                          <a:effectLst/>
                          <a:latin typeface="Times New Roman" panose="02020603050405020304" pitchFamily="18" charset="0"/>
                          <a:cs typeface="Times New Roman" panose="02020603050405020304" pitchFamily="18" charset="0"/>
                        </a:rPr>
                        <a:t>облысының</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ауылдық</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мектептерінің</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оқушыларына</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кәсіби</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бағдар</a:t>
                      </a:r>
                      <a:r>
                        <a:rPr lang="ru-RU" sz="1000" dirty="0">
                          <a:effectLst/>
                          <a:latin typeface="Times New Roman" panose="02020603050405020304" pitchFamily="18" charset="0"/>
                          <a:cs typeface="Times New Roman" panose="02020603050405020304" pitchFamily="18" charset="0"/>
                        </a:rPr>
                        <a:t> беру </a:t>
                      </a:r>
                      <a:r>
                        <a:rPr lang="ru-RU" sz="1000" dirty="0" err="1">
                          <a:effectLst/>
                          <a:latin typeface="Times New Roman" panose="02020603050405020304" pitchFamily="18" charset="0"/>
                          <a:cs typeface="Times New Roman" panose="02020603050405020304" pitchFamily="18" charset="0"/>
                        </a:rPr>
                        <a:t>және</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информатикадан</a:t>
                      </a:r>
                      <a:r>
                        <a:rPr lang="ru-RU" sz="1000" dirty="0">
                          <a:effectLst/>
                          <a:latin typeface="Times New Roman" panose="02020603050405020304" pitchFamily="18" charset="0"/>
                          <a:cs typeface="Times New Roman" panose="02020603050405020304" pitchFamily="18" charset="0"/>
                        </a:rPr>
                        <a:t> ҰБТ -</a:t>
                      </a:r>
                      <a:r>
                        <a:rPr lang="ru-RU" sz="1000" dirty="0" err="1">
                          <a:effectLst/>
                          <a:latin typeface="Times New Roman" panose="02020603050405020304" pitchFamily="18" charset="0"/>
                          <a:cs typeface="Times New Roman" panose="02020603050405020304" pitchFamily="18" charset="0"/>
                        </a:rPr>
                        <a:t>ға</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даярлаудың</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интерактивті</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платформасын</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әзірлеу</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kk-KZ" sz="1000">
                          <a:effectLst/>
                          <a:latin typeface="Times New Roman" panose="02020603050405020304" pitchFamily="18" charset="0"/>
                          <a:cs typeface="Times New Roman" panose="02020603050405020304" pitchFamily="18" charset="0"/>
                        </a:rPr>
                        <a:t>Ележанова Шынар Капаровна</a:t>
                      </a:r>
                      <a:endParaRPr lang="ru-RU"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dirty="0" err="1">
                          <a:effectLst/>
                          <a:latin typeface="Times New Roman" panose="02020603050405020304" pitchFamily="18" charset="0"/>
                          <a:cs typeface="Times New Roman" panose="02020603050405020304" pitchFamily="18" charset="0"/>
                        </a:rPr>
                        <a:t>Елдің</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зияткерлік</a:t>
                      </a:r>
                      <a:r>
                        <a:rPr lang="ru-RU" sz="1000" dirty="0">
                          <a:effectLst/>
                          <a:latin typeface="Times New Roman" panose="02020603050405020304" pitchFamily="18" charset="0"/>
                          <a:cs typeface="Times New Roman" panose="02020603050405020304" pitchFamily="18" charset="0"/>
                        </a:rPr>
                        <a:t> </a:t>
                      </a:r>
                      <a:r>
                        <a:rPr lang="ru-RU" sz="1000" dirty="0" err="1">
                          <a:effectLst/>
                          <a:latin typeface="Times New Roman" panose="02020603050405020304" pitchFamily="18" charset="0"/>
                          <a:cs typeface="Times New Roman" panose="02020603050405020304" pitchFamily="18" charset="0"/>
                        </a:rPr>
                        <a:t>әлеуеті</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tc>
                  <a:txBody>
                    <a:bodyPr/>
                    <a:lstStyle/>
                    <a:p>
                      <a:pPr algn="ctr">
                        <a:lnSpc>
                          <a:spcPct val="107000"/>
                        </a:lnSpc>
                        <a:spcAft>
                          <a:spcPts val="0"/>
                        </a:spcAft>
                      </a:pPr>
                      <a:r>
                        <a:rPr lang="ru-RU" sz="1000" dirty="0">
                          <a:effectLst/>
                          <a:latin typeface="Times New Roman" panose="02020603050405020304" pitchFamily="18" charset="0"/>
                          <a:cs typeface="Times New Roman" panose="02020603050405020304" pitchFamily="18" charset="0"/>
                        </a:rPr>
                        <a:t>111567270.41 </a:t>
                      </a:r>
                      <a:r>
                        <a:rPr lang="ru-RU" sz="1000" dirty="0" err="1">
                          <a:effectLst/>
                          <a:latin typeface="Times New Roman" panose="02020603050405020304" pitchFamily="18" charset="0"/>
                          <a:cs typeface="Times New Roman" panose="02020603050405020304" pitchFamily="18" charset="0"/>
                        </a:rPr>
                        <a:t>тг</a:t>
                      </a:r>
                      <a:r>
                        <a:rPr lang="ru-RU" sz="1000" dirty="0">
                          <a:effectLst/>
                          <a:latin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40" marR="33040" marT="0" marB="0"/>
                </a:tc>
                <a:extLst>
                  <a:ext uri="{0D108BD9-81ED-4DB2-BD59-A6C34878D82A}">
                    <a16:rowId xmlns:a16="http://schemas.microsoft.com/office/drawing/2014/main" val="1091628646"/>
                  </a:ext>
                </a:extLst>
              </a:tr>
            </a:tbl>
          </a:graphicData>
        </a:graphic>
      </p:graphicFrame>
      <p:pic>
        <p:nvPicPr>
          <p:cNvPr id="11" name="Рисунок 10">
            <a:extLst>
              <a:ext uri="{FF2B5EF4-FFF2-40B4-BE49-F238E27FC236}">
                <a16:creationId xmlns:a16="http://schemas.microsoft.com/office/drawing/2014/main" id="{A3C598FA-6AFF-4EEE-9CD3-889076B32845}"/>
              </a:ext>
            </a:extLst>
          </p:cNvPr>
          <p:cNvPicPr>
            <a:picLocks noChangeAspect="1"/>
          </p:cNvPicPr>
          <p:nvPr/>
        </p:nvPicPr>
        <p:blipFill>
          <a:blip r:embed="rId2"/>
          <a:stretch>
            <a:fillRect/>
          </a:stretch>
        </p:blipFill>
        <p:spPr>
          <a:xfrm>
            <a:off x="206229" y="125217"/>
            <a:ext cx="1858513" cy="421932"/>
          </a:xfrm>
          <a:prstGeom prst="rect">
            <a:avLst/>
          </a:prstGeom>
        </p:spPr>
      </p:pic>
    </p:spTree>
    <p:extLst>
      <p:ext uri="{BB962C8B-B14F-4D97-AF65-F5344CB8AC3E}">
        <p14:creationId xmlns:p14="http://schemas.microsoft.com/office/powerpoint/2010/main" val="190702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99212" y="273556"/>
            <a:ext cx="4937404" cy="71852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kk-KZ" sz="4000" dirty="0">
                <a:solidFill>
                  <a:schemeClr val="accent1">
                    <a:lumMod val="75000"/>
                  </a:schemeClr>
                </a:solidFill>
                <a:latin typeface="Times New Roman" panose="02020603050405020304" pitchFamily="18" charset="0"/>
                <a:cs typeface="Times New Roman" panose="02020603050405020304" pitchFamily="18" charset="0"/>
              </a:rPr>
              <a:t>Алдағы жоспарлар:</a:t>
            </a:r>
            <a:endParaRPr lang="en-US" sz="400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88576" y="91661"/>
            <a:ext cx="1858513" cy="421932"/>
          </a:xfrm>
          <a:prstGeom prst="rect">
            <a:avLst/>
          </a:prstGeom>
        </p:spPr>
      </p:pic>
      <p:sp>
        <p:nvSpPr>
          <p:cNvPr id="6" name="TextBox 5">
            <a:extLst>
              <a:ext uri="{FF2B5EF4-FFF2-40B4-BE49-F238E27FC236}">
                <a16:creationId xmlns:a16="http://schemas.microsoft.com/office/drawing/2014/main" id="{238BEEE4-8376-4F12-A811-7063B418A62C}"/>
              </a:ext>
            </a:extLst>
          </p:cNvPr>
          <p:cNvSpPr txBox="1"/>
          <p:nvPr/>
        </p:nvSpPr>
        <p:spPr>
          <a:xfrm>
            <a:off x="1076142" y="867147"/>
            <a:ext cx="9150038" cy="707886"/>
          </a:xfrm>
          <a:prstGeom prst="rect">
            <a:avLst/>
          </a:prstGeom>
          <a:noFill/>
          <a:ln>
            <a:noFill/>
          </a:ln>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kk-KZ" sz="2000" dirty="0">
                <a:solidFill>
                  <a:schemeClr val="accent1">
                    <a:lumMod val="75000"/>
                  </a:schemeClr>
                </a:solidFill>
                <a:latin typeface="Times New Roman" panose="02020603050405020304" pitchFamily="18" charset="0"/>
                <a:cs typeface="Times New Roman" panose="02020603050405020304" pitchFamily="18" charset="0"/>
              </a:rPr>
              <a:t>2024-2026 жылдарға арналған «Жас ғалым» жобасына университеттен өтінім берілген жобалар</a:t>
            </a:r>
            <a:endParaRPr lang="ru-RU" sz="2000"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7" name="Таблица 6">
            <a:extLst>
              <a:ext uri="{FF2B5EF4-FFF2-40B4-BE49-F238E27FC236}">
                <a16:creationId xmlns:a16="http://schemas.microsoft.com/office/drawing/2014/main" id="{AFED2979-3A88-42CC-8D90-04735E89BB3B}"/>
              </a:ext>
            </a:extLst>
          </p:cNvPr>
          <p:cNvGraphicFramePr>
            <a:graphicFrameLocks noGrp="1"/>
          </p:cNvGraphicFramePr>
          <p:nvPr/>
        </p:nvGraphicFramePr>
        <p:xfrm>
          <a:off x="388576" y="1585669"/>
          <a:ext cx="10919784" cy="4571442"/>
        </p:xfrm>
        <a:graphic>
          <a:graphicData uri="http://schemas.openxmlformats.org/drawingml/2006/table">
            <a:tbl>
              <a:tblPr firstRow="1" firstCol="1" bandRow="1">
                <a:tableStyleId>{5C22544A-7EE6-4342-B048-85BDC9FD1C3A}</a:tableStyleId>
              </a:tblPr>
              <a:tblGrid>
                <a:gridCol w="596803">
                  <a:extLst>
                    <a:ext uri="{9D8B030D-6E8A-4147-A177-3AD203B41FA5}">
                      <a16:colId xmlns:a16="http://schemas.microsoft.com/office/drawing/2014/main" val="43845343"/>
                    </a:ext>
                  </a:extLst>
                </a:gridCol>
                <a:gridCol w="3958223">
                  <a:extLst>
                    <a:ext uri="{9D8B030D-6E8A-4147-A177-3AD203B41FA5}">
                      <a16:colId xmlns:a16="http://schemas.microsoft.com/office/drawing/2014/main" val="3317706758"/>
                    </a:ext>
                  </a:extLst>
                </a:gridCol>
                <a:gridCol w="2887387">
                  <a:extLst>
                    <a:ext uri="{9D8B030D-6E8A-4147-A177-3AD203B41FA5}">
                      <a16:colId xmlns:a16="http://schemas.microsoft.com/office/drawing/2014/main" val="2477750617"/>
                    </a:ext>
                  </a:extLst>
                </a:gridCol>
                <a:gridCol w="3477371">
                  <a:extLst>
                    <a:ext uri="{9D8B030D-6E8A-4147-A177-3AD203B41FA5}">
                      <a16:colId xmlns:a16="http://schemas.microsoft.com/office/drawing/2014/main" val="1767526124"/>
                    </a:ext>
                  </a:extLst>
                </a:gridCol>
              </a:tblGrid>
              <a:tr h="245180">
                <a:tc>
                  <a:txBody>
                    <a:bodyPr/>
                    <a:lstStyle/>
                    <a:p>
                      <a:pPr algn="l">
                        <a:spcAft>
                          <a:spcPts val="0"/>
                        </a:spcAft>
                      </a:pPr>
                      <a:r>
                        <a:rPr lang="ru-RU" sz="1200">
                          <a:effectLst/>
                          <a:latin typeface="Times New Roman" panose="02020603050405020304" pitchFamily="18" charset="0"/>
                          <a:cs typeface="Times New Roman" panose="02020603050405020304" pitchFamily="18" charset="0"/>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ctr">
                        <a:spcAft>
                          <a:spcPts val="0"/>
                        </a:spcAft>
                      </a:pPr>
                      <a:r>
                        <a:rPr lang="ru-RU" sz="1200">
                          <a:effectLst/>
                          <a:latin typeface="Times New Roman" panose="02020603050405020304" pitchFamily="18" charset="0"/>
                          <a:cs typeface="Times New Roman" panose="02020603050405020304" pitchFamily="18" charset="0"/>
                        </a:rPr>
                        <a:t>Ж</a:t>
                      </a:r>
                      <a:r>
                        <a:rPr lang="kk-KZ" sz="1200">
                          <a:effectLst/>
                          <a:latin typeface="Times New Roman" panose="02020603050405020304" pitchFamily="18" charset="0"/>
                          <a:cs typeface="Times New Roman" panose="02020603050405020304" pitchFamily="18" charset="0"/>
                        </a:rPr>
                        <a:t>оба атауы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ctr">
                        <a:spcAft>
                          <a:spcPts val="0"/>
                        </a:spcAft>
                      </a:pPr>
                      <a:r>
                        <a:rPr lang="kk-KZ" sz="1200" dirty="0">
                          <a:effectLst/>
                          <a:latin typeface="Times New Roman" panose="02020603050405020304" pitchFamily="18" charset="0"/>
                          <a:cs typeface="Times New Roman" panose="02020603050405020304" pitchFamily="18" charset="0"/>
                        </a:rPr>
                        <a:t>Жоба жетекшісі</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ctr">
                        <a:spcAft>
                          <a:spcPts val="0"/>
                        </a:spcAft>
                      </a:pPr>
                      <a:r>
                        <a:rPr lang="kk-KZ" sz="1200">
                          <a:effectLst/>
                          <a:latin typeface="Times New Roman" panose="02020603050405020304" pitchFamily="18" charset="0"/>
                          <a:cs typeface="Times New Roman" panose="02020603050405020304" pitchFamily="18" charset="0"/>
                        </a:rPr>
                        <a:t>мамандандырылған ғылыми бағыттары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extLst>
                  <a:ext uri="{0D108BD9-81ED-4DB2-BD59-A6C34878D82A}">
                    <a16:rowId xmlns:a16="http://schemas.microsoft.com/office/drawing/2014/main" val="2541727955"/>
                  </a:ext>
                </a:extLst>
              </a:tr>
              <a:tr h="222378">
                <a:tc gridSpan="4">
                  <a:txBody>
                    <a:bodyPr/>
                    <a:lstStyle/>
                    <a:p>
                      <a:pPr algn="ctr">
                        <a:spcAft>
                          <a:spcPts val="0"/>
                        </a:spcAft>
                      </a:pPr>
                      <a:r>
                        <a:rPr lang="kk-KZ" sz="1200">
                          <a:effectLst/>
                          <a:latin typeface="Times New Roman" panose="02020603050405020304" pitchFamily="18" charset="0"/>
                          <a:cs typeface="Times New Roman" panose="02020603050405020304" pitchFamily="18" charset="0"/>
                        </a:rPr>
                        <a:t>Экономика және құқық факультеті</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49637220"/>
                  </a:ext>
                </a:extLst>
              </a:tr>
              <a:tr h="858134">
                <a:tc>
                  <a:txBody>
                    <a:bodyPr/>
                    <a:lstStyle/>
                    <a:p>
                      <a:pPr algn="l">
                        <a:spcAft>
                          <a:spcPts val="0"/>
                        </a:spcAft>
                      </a:pPr>
                      <a:r>
                        <a:rPr lang="en-US" sz="1200">
                          <a:effectLst/>
                          <a:latin typeface="Times New Roman" panose="02020603050405020304" pitchFamily="18" charset="0"/>
                          <a:cs typeface="Times New Roman" panose="02020603050405020304" pitchFamily="18" charset="0"/>
                        </a:rPr>
                        <a:t>1</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kk-KZ" sz="1200" dirty="0">
                          <a:effectLst/>
                          <a:latin typeface="Times New Roman" panose="02020603050405020304" pitchFamily="18" charset="0"/>
                          <a:cs typeface="Times New Roman" panose="02020603050405020304" pitchFamily="18" charset="0"/>
                        </a:rPr>
                        <a:t>Ауыл шаруашылығы саласында маусымдық бизнес жасаудың  заманауи әдісі және оның Қазақстанның солтүстік өңірлерінде  қолданылуын бағалау (Сүт өндірісі мысалында)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kk-KZ" sz="1200" dirty="0">
                          <a:effectLst/>
                          <a:latin typeface="Times New Roman" panose="02020603050405020304" pitchFamily="18" charset="0"/>
                          <a:cs typeface="Times New Roman" panose="02020603050405020304" pitchFamily="18" charset="0"/>
                        </a:rPr>
                        <a:t>Жусупов Рысбек Сабыртаевич </a:t>
                      </a:r>
                      <a:endParaRPr lang="ru-RU" sz="1200" dirty="0">
                        <a:effectLst/>
                        <a:latin typeface="Times New Roman" panose="02020603050405020304" pitchFamily="18" charset="0"/>
                        <a:cs typeface="Times New Roman" panose="02020603050405020304" pitchFamily="18" charset="0"/>
                      </a:endParaRPr>
                    </a:p>
                    <a:p>
                      <a:pPr algn="just">
                        <a:spcAft>
                          <a:spcPts val="0"/>
                        </a:spcAft>
                      </a:pPr>
                      <a:r>
                        <a:rPr lang="kk-KZ" sz="1200" dirty="0">
                          <a:effectLst/>
                          <a:latin typeface="Times New Roman" panose="02020603050405020304" pitchFamily="18" charset="0"/>
                          <a:cs typeface="Times New Roman" panose="02020603050405020304" pitchFamily="18" charset="0"/>
                        </a:rPr>
                        <a:t>PhD</a:t>
                      </a:r>
                      <a:endParaRPr lang="ru-RU" sz="1200" dirty="0">
                        <a:effectLst/>
                        <a:latin typeface="Times New Roman" panose="02020603050405020304" pitchFamily="18" charset="0"/>
                        <a:cs typeface="Times New Roman" panose="02020603050405020304" pitchFamily="18" charset="0"/>
                      </a:endParaRPr>
                    </a:p>
                    <a:p>
                      <a:pPr algn="just">
                        <a:spcAft>
                          <a:spcPts val="0"/>
                        </a:spcAft>
                      </a:pPr>
                      <a:r>
                        <a:rPr lang="kk-KZ" sz="1200" dirty="0">
                          <a:effectLst/>
                          <a:latin typeface="Times New Roman" panose="02020603050405020304" pitchFamily="18" charset="0"/>
                          <a:cs typeface="Times New Roman" panose="02020603050405020304" pitchFamily="18" charset="0"/>
                        </a:rPr>
                        <a:t>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kk-KZ" sz="1200">
                          <a:effectLst/>
                          <a:latin typeface="Times New Roman" panose="02020603050405020304" pitchFamily="18" charset="0"/>
                          <a:cs typeface="Times New Roman" panose="02020603050405020304" pitchFamily="18" charset="0"/>
                        </a:rPr>
                        <a:t>Озық өндіріс, цифрлық және ғарыштық технологиялар</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extLst>
                  <a:ext uri="{0D108BD9-81ED-4DB2-BD59-A6C34878D82A}">
                    <a16:rowId xmlns:a16="http://schemas.microsoft.com/office/drawing/2014/main" val="2064993870"/>
                  </a:ext>
                </a:extLst>
              </a:tr>
              <a:tr h="222378">
                <a:tc gridSpan="4">
                  <a:txBody>
                    <a:bodyPr/>
                    <a:lstStyle/>
                    <a:p>
                      <a:pPr algn="ctr">
                        <a:spcAft>
                          <a:spcPts val="0"/>
                        </a:spcAft>
                      </a:pPr>
                      <a:r>
                        <a:rPr lang="kk-KZ" sz="1200">
                          <a:effectLst/>
                          <a:latin typeface="Times New Roman" panose="02020603050405020304" pitchFamily="18" charset="0"/>
                          <a:cs typeface="Times New Roman" panose="02020603050405020304" pitchFamily="18" charset="0"/>
                        </a:rPr>
                        <a:t>Физика, математика және ақпараттық технологиялар факультеті</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601747238"/>
                  </a:ext>
                </a:extLst>
              </a:tr>
              <a:tr h="394788">
                <a:tc>
                  <a:txBody>
                    <a:bodyPr/>
                    <a:lstStyle/>
                    <a:p>
                      <a:pPr algn="l">
                        <a:spcAft>
                          <a:spcPts val="0"/>
                        </a:spcAft>
                      </a:pPr>
                      <a:r>
                        <a:rPr lang="en-US" sz="1200">
                          <a:effectLst/>
                          <a:latin typeface="Times New Roman" panose="02020603050405020304" pitchFamily="18" charset="0"/>
                          <a:cs typeface="Times New Roman" panose="02020603050405020304" pitchFamily="18" charset="0"/>
                        </a:rPr>
                        <a:t>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Өзара келісімді потенциалы бар интегралданатын модельді зерттеу</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l">
                        <a:spcAft>
                          <a:spcPts val="0"/>
                        </a:spcAft>
                      </a:pPr>
                      <a:r>
                        <a:rPr lang="ru-RU" sz="1200">
                          <a:effectLst/>
                          <a:latin typeface="Times New Roman" panose="02020603050405020304" pitchFamily="18" charset="0"/>
                          <a:cs typeface="Times New Roman" panose="02020603050405020304" pitchFamily="18" charset="0"/>
                        </a:rPr>
                        <a:t>Тайшиева А</a:t>
                      </a:r>
                      <a:r>
                        <a:rPr lang="en-US" sz="1200">
                          <a:effectLst/>
                          <a:latin typeface="Times New Roman" panose="02020603050405020304" pitchFamily="18" charset="0"/>
                          <a:cs typeface="Times New Roman" panose="02020603050405020304" pitchFamily="18" charset="0"/>
                        </a:rPr>
                        <a:t>йгуль </a:t>
                      </a:r>
                      <a:r>
                        <a:rPr lang="ru-RU" sz="1200">
                          <a:effectLst/>
                          <a:latin typeface="Times New Roman" panose="02020603050405020304" pitchFamily="18" charset="0"/>
                          <a:cs typeface="Times New Roman" panose="02020603050405020304" pitchFamily="18" charset="0"/>
                        </a:rPr>
                        <a:t>Галимжановна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Елдің зияткерлік әлеуеті</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extLst>
                  <a:ext uri="{0D108BD9-81ED-4DB2-BD59-A6C34878D82A}">
                    <a16:rowId xmlns:a16="http://schemas.microsoft.com/office/drawing/2014/main" val="3634610820"/>
                  </a:ext>
                </a:extLst>
              </a:tr>
              <a:tr h="444756">
                <a:tc>
                  <a:txBody>
                    <a:bodyPr/>
                    <a:lstStyle/>
                    <a:p>
                      <a:pPr algn="l">
                        <a:spcAft>
                          <a:spcPts val="0"/>
                        </a:spcAft>
                      </a:pPr>
                      <a:r>
                        <a:rPr lang="en-US" sz="1200">
                          <a:effectLst/>
                          <a:latin typeface="Times New Roman" panose="02020603050405020304" pitchFamily="18" charset="0"/>
                          <a:cs typeface="Times New Roman" panose="02020603050405020304" pitchFamily="18" charset="0"/>
                        </a:rPr>
                        <a:t>3</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Разработка система мотивации студентов к современному дистационному обучению</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l">
                        <a:spcAft>
                          <a:spcPts val="0"/>
                        </a:spcAft>
                      </a:pPr>
                      <a:r>
                        <a:rPr lang="ru-RU" sz="1200">
                          <a:effectLst/>
                          <a:latin typeface="Times New Roman" panose="02020603050405020304" pitchFamily="18" charset="0"/>
                          <a:cs typeface="Times New Roman" panose="02020603050405020304" pitchFamily="18" charset="0"/>
                        </a:rPr>
                        <a:t>Джугембаева Бакытгуль Аскаровна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Елдің зияткерлік әлеуеті</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extLst>
                  <a:ext uri="{0D108BD9-81ED-4DB2-BD59-A6C34878D82A}">
                    <a16:rowId xmlns:a16="http://schemas.microsoft.com/office/drawing/2014/main" val="3310787681"/>
                  </a:ext>
                </a:extLst>
              </a:tr>
              <a:tr h="735544">
                <a:tc>
                  <a:txBody>
                    <a:bodyPr/>
                    <a:lstStyle/>
                    <a:p>
                      <a:pPr algn="l">
                        <a:spcAft>
                          <a:spcPts val="0"/>
                        </a:spcAft>
                      </a:pPr>
                      <a:r>
                        <a:rPr lang="en-US" sz="1200">
                          <a:effectLst/>
                          <a:latin typeface="Times New Roman" panose="02020603050405020304" pitchFamily="18" charset="0"/>
                          <a:cs typeface="Times New Roman" panose="02020603050405020304" pitchFamily="18" charset="0"/>
                        </a:rPr>
                        <a:t>4</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kk-KZ" sz="1200">
                          <a:effectLst/>
                          <a:latin typeface="Times New Roman" panose="02020603050405020304" pitchFamily="18" charset="0"/>
                          <a:cs typeface="Times New Roman" panose="02020603050405020304" pitchFamily="18" charset="0"/>
                        </a:rPr>
                        <a:t>STEM білім беру және IOT технологиясының интеграциясы бойынша мұғалімдердің білімін жетілдіруге арналған цифрлық платформа жасақтау</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Мухамбетова Мейрамгуль Жароллаевна</a:t>
                      </a:r>
                    </a:p>
                    <a:p>
                      <a:pPr algn="just">
                        <a:spcAft>
                          <a:spcPts val="0"/>
                        </a:spcAft>
                      </a:pPr>
                      <a:r>
                        <a:rPr lang="ru-RU" sz="1200">
                          <a:effectLst/>
                          <a:latin typeface="Times New Roman" panose="02020603050405020304" pitchFamily="18" charset="0"/>
                          <a:cs typeface="Times New Roman" panose="02020603050405020304" pitchFamily="18" charset="0"/>
                        </a:rPr>
                        <a:t>PhD</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ru-RU" sz="1200">
                          <a:effectLst/>
                          <a:latin typeface="Times New Roman" panose="02020603050405020304" pitchFamily="18" charset="0"/>
                          <a:cs typeface="Times New Roman" panose="02020603050405020304" pitchFamily="18" charset="0"/>
                        </a:rPr>
                        <a:t>Озық өндіріс, цифрлық және ғарыштық технологиялар</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extLst>
                  <a:ext uri="{0D108BD9-81ED-4DB2-BD59-A6C34878D82A}">
                    <a16:rowId xmlns:a16="http://schemas.microsoft.com/office/drawing/2014/main" val="2122814475"/>
                  </a:ext>
                </a:extLst>
              </a:tr>
              <a:tr h="222378">
                <a:tc gridSpan="4">
                  <a:txBody>
                    <a:bodyPr/>
                    <a:lstStyle/>
                    <a:p>
                      <a:pPr algn="ctr">
                        <a:spcAft>
                          <a:spcPts val="0"/>
                        </a:spcAft>
                      </a:pPr>
                      <a:r>
                        <a:rPr lang="kk-KZ" sz="1200" dirty="0">
                          <a:effectLst/>
                          <a:latin typeface="Times New Roman" panose="02020603050405020304" pitchFamily="18" charset="0"/>
                          <a:cs typeface="Times New Roman" panose="02020603050405020304" pitchFamily="18" charset="0"/>
                        </a:rPr>
                        <a:t>Гумантитарлық ғылымдар және өнер факультеті</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62332231"/>
                  </a:ext>
                </a:extLst>
              </a:tr>
              <a:tr h="612953">
                <a:tc>
                  <a:txBody>
                    <a:bodyPr/>
                    <a:lstStyle/>
                    <a:p>
                      <a:pPr algn="l">
                        <a:spcAft>
                          <a:spcPts val="0"/>
                        </a:spcAft>
                      </a:pPr>
                      <a:r>
                        <a:rPr lang="kk-KZ" sz="12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l">
                        <a:spcAft>
                          <a:spcPts val="0"/>
                        </a:spcAft>
                      </a:pPr>
                      <a:r>
                        <a:rPr lang="kk-KZ" sz="1200" dirty="0">
                          <a:effectLst/>
                          <a:latin typeface="Times New Roman" panose="02020603050405020304" pitchFamily="18" charset="0"/>
                          <a:cs typeface="Times New Roman" panose="02020603050405020304" pitchFamily="18" charset="0"/>
                        </a:rPr>
                        <a:t>Заманауи этнодизайн негізінде ортағасырлық Сарайшық қаласының қолөнер бұйымдары мен мотивтерін жаңғырту</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l">
                        <a:spcAft>
                          <a:spcPts val="0"/>
                        </a:spcAft>
                      </a:pPr>
                      <a:r>
                        <a:rPr lang="kk-KZ" sz="1200">
                          <a:effectLst/>
                          <a:latin typeface="Times New Roman" panose="02020603050405020304" pitchFamily="18" charset="0"/>
                          <a:cs typeface="Times New Roman" panose="02020603050405020304" pitchFamily="18" charset="0"/>
                        </a:rPr>
                        <a:t>Әлжанов Ғаділбек Мұратұлы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kk-KZ" sz="1200">
                          <a:effectLst/>
                          <a:latin typeface="Times New Roman" panose="02020603050405020304" pitchFamily="18" charset="0"/>
                          <a:cs typeface="Times New Roman" panose="02020603050405020304" pitchFamily="18" charset="0"/>
                        </a:rPr>
                        <a:t>Елдің зияткерлік әлеуеті</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extLst>
                  <a:ext uri="{0D108BD9-81ED-4DB2-BD59-A6C34878D82A}">
                    <a16:rowId xmlns:a16="http://schemas.microsoft.com/office/drawing/2014/main" val="1211905697"/>
                  </a:ext>
                </a:extLst>
              </a:tr>
              <a:tr h="612953">
                <a:tc>
                  <a:txBody>
                    <a:bodyPr/>
                    <a:lstStyle/>
                    <a:p>
                      <a:pPr algn="l">
                        <a:spcAft>
                          <a:spcPts val="0"/>
                        </a:spcAft>
                      </a:pPr>
                      <a:r>
                        <a:rPr lang="kk-KZ" sz="1200" dirty="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l">
                        <a:spcAft>
                          <a:spcPts val="0"/>
                        </a:spcAft>
                      </a:pPr>
                      <a:r>
                        <a:rPr lang="kk-KZ" sz="1200">
                          <a:effectLst/>
                          <a:latin typeface="Times New Roman" panose="02020603050405020304" pitchFamily="18" charset="0"/>
                          <a:cs typeface="Times New Roman" panose="02020603050405020304" pitchFamily="18" charset="0"/>
                        </a:rPr>
                        <a:t>Ерте темір дәуіріндегі Солтүстік Каспий маңының көшпелі тайпалары (археологиялық деректер бойынша)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l">
                        <a:spcAft>
                          <a:spcPts val="0"/>
                        </a:spcAft>
                      </a:pPr>
                      <a:r>
                        <a:rPr lang="kk-KZ" sz="1200">
                          <a:effectLst/>
                          <a:latin typeface="Times New Roman" panose="02020603050405020304" pitchFamily="18" charset="0"/>
                          <a:cs typeface="Times New Roman" panose="02020603050405020304" pitchFamily="18" charset="0"/>
                        </a:rPr>
                        <a:t>Зайнов Амангельди Мугауович</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tc>
                  <a:txBody>
                    <a:bodyPr/>
                    <a:lstStyle/>
                    <a:p>
                      <a:pPr algn="just">
                        <a:spcAft>
                          <a:spcPts val="0"/>
                        </a:spcAft>
                      </a:pPr>
                      <a:r>
                        <a:rPr lang="kk-KZ" sz="1200" dirty="0">
                          <a:effectLst/>
                          <a:latin typeface="Times New Roman" panose="02020603050405020304" pitchFamily="18" charset="0"/>
                          <a:cs typeface="Times New Roman" panose="02020603050405020304" pitchFamily="18" charset="0"/>
                        </a:rPr>
                        <a:t>Елдің зияткерлік әлеуеті</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656" marR="34656" marT="0" marB="0"/>
                </a:tc>
                <a:extLst>
                  <a:ext uri="{0D108BD9-81ED-4DB2-BD59-A6C34878D82A}">
                    <a16:rowId xmlns:a16="http://schemas.microsoft.com/office/drawing/2014/main" val="3841421385"/>
                  </a:ext>
                </a:extLst>
              </a:tr>
            </a:tbl>
          </a:graphicData>
        </a:graphic>
      </p:graphicFrame>
    </p:spTree>
    <p:extLst>
      <p:ext uri="{BB962C8B-B14F-4D97-AF65-F5344CB8AC3E}">
        <p14:creationId xmlns:p14="http://schemas.microsoft.com/office/powerpoint/2010/main" val="2580815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0167A6B-1CCD-4D33-ADBA-EC8F9629CAF8}"/>
              </a:ext>
            </a:extLst>
          </p:cNvPr>
          <p:cNvPicPr>
            <a:picLocks noChangeAspect="1"/>
          </p:cNvPicPr>
          <p:nvPr/>
        </p:nvPicPr>
        <p:blipFill>
          <a:blip r:embed="rId2"/>
          <a:stretch>
            <a:fillRect/>
          </a:stretch>
        </p:blipFill>
        <p:spPr>
          <a:xfrm>
            <a:off x="412184" y="190416"/>
            <a:ext cx="1903537" cy="432154"/>
          </a:xfrm>
          <a:prstGeom prst="rect">
            <a:avLst/>
          </a:prstGeom>
        </p:spPr>
      </p:pic>
      <p:sp>
        <p:nvSpPr>
          <p:cNvPr id="5" name="Прямоугольник 4">
            <a:extLst>
              <a:ext uri="{FF2B5EF4-FFF2-40B4-BE49-F238E27FC236}">
                <a16:creationId xmlns:a16="http://schemas.microsoft.com/office/drawing/2014/main" id="{400EE2EA-2D06-4061-B5E5-29B055E40197}"/>
              </a:ext>
            </a:extLst>
          </p:cNvPr>
          <p:cNvSpPr/>
          <p:nvPr/>
        </p:nvSpPr>
        <p:spPr>
          <a:xfrm>
            <a:off x="4188016" y="1432695"/>
            <a:ext cx="7061900" cy="4551887"/>
          </a:xfrm>
          <a:prstGeom prst="rect">
            <a:avLst/>
          </a:prstGeom>
          <a:solidFill>
            <a:schemeClr val="accent1">
              <a:lumMod val="40000"/>
              <a:lumOff val="60000"/>
            </a:schemeClr>
          </a:solidFill>
        </p:spPr>
        <p:txBody>
          <a:bodyPr wrap="square">
            <a:spAutoFit/>
          </a:bodyPr>
          <a:lstStyle/>
          <a:p>
            <a:pPr indent="450215" algn="just">
              <a:lnSpc>
                <a:spcPct val="107000"/>
              </a:lnSpc>
              <a:spcAft>
                <a:spcPts val="0"/>
              </a:spcAft>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3" panose="05040102010807070707" pitchFamily="18" charset="2"/>
              <a:buChar char=""/>
              <a:tabLst>
                <a:tab pos="270510" algn="l"/>
              </a:tabLst>
            </a:pPr>
            <a:r>
              <a:rPr lang="kk-KZ" sz="1400" dirty="0">
                <a:latin typeface="Times New Roman" panose="02020603050405020304" pitchFamily="18" charset="0"/>
                <a:ea typeface="Calibri" panose="020F0502020204030204" pitchFamily="34" charset="0"/>
                <a:cs typeface="Times New Roman" panose="02020603050405020304" pitchFamily="18" charset="0"/>
              </a:rPr>
              <a:t>Ғылыми жобаларды қаржыландыру үшін мемлекеттік грант, келісім-шарт негізінде орындалатын жұмыстарды жандандыру және білім алушылардың еңбектерін конкурстық іс-шараларға (ғылыми жоба) дайындап, қатынастыру;</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3" panose="05040102010807070707" pitchFamily="18" charset="2"/>
              <a:buChar char=""/>
              <a:tabLst>
                <a:tab pos="270510" algn="l"/>
              </a:tabLst>
            </a:pPr>
            <a:r>
              <a:rPr lang="kk-KZ" sz="1400" dirty="0">
                <a:latin typeface="Times New Roman" panose="02020603050405020304" pitchFamily="18" charset="0"/>
                <a:ea typeface="Calibri" panose="020F0502020204030204" pitchFamily="34" charset="0"/>
                <a:cs typeface="Times New Roman" panose="02020603050405020304" pitchFamily="18" charset="0"/>
              </a:rPr>
              <a:t> ПОҚ-ң ғылыми әлеуетін көтеру мақсатында докторантураға және білім жетілдіру курсына, ғылыми тағылымдамаларға, академиялық  ұтқырлыққа уақытымен жіберу;</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3" panose="05040102010807070707" pitchFamily="18" charset="2"/>
              <a:buChar char=""/>
              <a:tabLst>
                <a:tab pos="270510" algn="l"/>
              </a:tabLst>
            </a:pPr>
            <a:r>
              <a:rPr lang="kk-KZ"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Жас ғалымдарды тарту және әлеуетін көтеру;</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3" panose="05040102010807070707" pitchFamily="18" charset="2"/>
              <a:buChar char=""/>
              <a:tabLst>
                <a:tab pos="270510" algn="l"/>
              </a:tabLst>
            </a:pPr>
            <a:r>
              <a:rPr lang="kk-KZ" sz="1400" dirty="0">
                <a:latin typeface="Times New Roman" panose="02020603050405020304" pitchFamily="18" charset="0"/>
                <a:ea typeface="Calibri" panose="020F0502020204030204" pitchFamily="34" charset="0"/>
                <a:cs typeface="Times New Roman" panose="02020603050405020304" pitchFamily="18" charset="0"/>
              </a:rPr>
              <a:t>Халықаралық рецензияланатын басылымдарда (</a:t>
            </a:r>
            <a:r>
              <a:rPr lang="en-US" sz="1400" dirty="0">
                <a:latin typeface="Times New Roman" panose="02020603050405020304" pitchFamily="18" charset="0"/>
                <a:cs typeface="Times New Roman" panose="02020603050405020304" pitchFamily="18" charset="0"/>
              </a:rPr>
              <a:t>Web of Science</a:t>
            </a:r>
            <a:r>
              <a:rPr lang="kk-KZ" sz="1400" dirty="0">
                <a:latin typeface="Times New Roman" panose="02020603050405020304" pitchFamily="18" charset="0"/>
                <a:ea typeface="Calibri" panose="020F0502020204030204" pitchFamily="34" charset="0"/>
                <a:cs typeface="Times New Roman" panose="02020603050405020304" pitchFamily="18" charset="0"/>
              </a:rPr>
              <a:t>, Scopus) және Комитет басылымдарына ғылыми мақалалар жіберу, монографиялар жазу ісін жандандыру;</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Wingdings 3" panose="05040102010807070707" pitchFamily="18" charset="2"/>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Студенттер үшін оқу зертханаларын заманауи құралдармен жабдықтауды жүзеге асыру;</a:t>
            </a:r>
            <a:endParaRPr lang="ru-RU" sz="1400" dirty="0">
              <a:latin typeface="Times New Roman" panose="02020603050405020304" pitchFamily="18" charset="0"/>
              <a:cs typeface="Times New Roman" panose="02020603050405020304" pitchFamily="18" charset="0"/>
            </a:endParaRPr>
          </a:p>
          <a:p>
            <a:pPr marL="342900" lvl="0" indent="-342900" algn="just">
              <a:spcAft>
                <a:spcPts val="0"/>
              </a:spcAft>
              <a:buFont typeface="Wingdings 3" panose="05040102010807070707" pitchFamily="18" charset="2"/>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Магистранттар мен студенттердің оқу-ғылыми, зерттеу жұмыстарын жетілдіру мақсатында арнайы зертхана ашуды қолға алу;</a:t>
            </a:r>
            <a:endParaRPr lang="ru-RU" sz="1400" dirty="0">
              <a:latin typeface="Times New Roman" panose="02020603050405020304" pitchFamily="18" charset="0"/>
              <a:cs typeface="Times New Roman" panose="02020603050405020304" pitchFamily="18" charset="0"/>
            </a:endParaRPr>
          </a:p>
          <a:p>
            <a:pPr marL="342900" lvl="0" indent="-342900" algn="just">
              <a:spcAft>
                <a:spcPts val="0"/>
              </a:spcAft>
              <a:buFont typeface="Wingdings 3" panose="05040102010807070707" pitchFamily="18" charset="2"/>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Ғылыми тағылымдамалар, түрлі деңгейдегі біліктілікті арттыру, халықаралық және аймақтық деңгейдегі бизнес ғылыми жобаларға қатысу; </a:t>
            </a:r>
            <a:endParaRPr lang="ru-RU" sz="1400" dirty="0">
              <a:latin typeface="Times New Roman" panose="02020603050405020304" pitchFamily="18" charset="0"/>
              <a:cs typeface="Times New Roman" panose="02020603050405020304" pitchFamily="18" charset="0"/>
            </a:endParaRPr>
          </a:p>
          <a:p>
            <a:pPr marL="342900" lvl="0" indent="-342900" algn="just">
              <a:spcAft>
                <a:spcPts val="0"/>
              </a:spcAft>
              <a:buFont typeface="Wingdings 3" panose="05040102010807070707" pitchFamily="18" charset="2"/>
              <a:buChar char=""/>
            </a:pPr>
            <a:r>
              <a:rPr lang="kk-KZ" sz="1400" dirty="0">
                <a:latin typeface="Times New Roman" panose="02020603050405020304" pitchFamily="18" charset="0"/>
                <a:ea typeface="Times New Roman" panose="02020603050405020304" pitchFamily="18" charset="0"/>
                <a:cs typeface="Times New Roman" panose="02020603050405020304" pitchFamily="18" charset="0"/>
              </a:rPr>
              <a:t>Докторантураға түсуге үміткерлерді ұсыну;</a:t>
            </a:r>
            <a:endParaRPr lang="ru-RU" sz="1400" dirty="0">
              <a:latin typeface="Times New Roman" panose="02020603050405020304" pitchFamily="18" charset="0"/>
              <a:cs typeface="Times New Roman" panose="02020603050405020304" pitchFamily="18" charset="0"/>
            </a:endParaRPr>
          </a:p>
          <a:p>
            <a:pPr marL="342900" lvl="0" indent="-342900" algn="just">
              <a:spcAft>
                <a:spcPts val="0"/>
              </a:spcAft>
              <a:buFont typeface="Wingdings 3" panose="05040102010807070707" pitchFamily="18" charset="2"/>
              <a:buChar char=""/>
            </a:pPr>
            <a:r>
              <a:rPr lang="kk-KZ" sz="1400" dirty="0">
                <a:latin typeface="Times New Roman" panose="02020603050405020304" pitchFamily="18" charset="0"/>
                <a:cs typeface="Times New Roman" panose="02020603050405020304" pitchFamily="18" charset="0"/>
              </a:rPr>
              <a:t>ПОҚ-тың ҚР бюджеті қаражаты, басқа да бюджеттер және қаржыландырудың бюджеттен тыс қаражаттары есебінен орындалатын ғылыми гранттардың республикалық конкурсына қатысу жұмыстарын күшейту. </a:t>
            </a:r>
            <a:endParaRPr lang="ru-RU" sz="1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FBA6C49-377F-4A03-8ED1-759908B1AF4B}"/>
              </a:ext>
            </a:extLst>
          </p:cNvPr>
          <p:cNvSpPr txBox="1"/>
          <p:nvPr/>
        </p:nvSpPr>
        <p:spPr>
          <a:xfrm>
            <a:off x="2523057" y="222460"/>
            <a:ext cx="7638878" cy="800219"/>
          </a:xfrm>
          <a:prstGeom prst="rect">
            <a:avLst/>
          </a:prstGeom>
          <a:no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square" rtlCol="0">
            <a:spAutoFit/>
          </a:bodyPr>
          <a:lstStyle/>
          <a:p>
            <a:r>
              <a:rPr lang="kk-KZ" sz="2800" b="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Алдағы міндеттер мен ұсыныстар:</a:t>
            </a:r>
            <a:endParaRPr lang="ru-RU" sz="2800"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pic>
        <p:nvPicPr>
          <p:cNvPr id="4098" name="Picture 2" descr="Swot-анализ предприятия: разбор на реальных примерах">
            <a:extLst>
              <a:ext uri="{FF2B5EF4-FFF2-40B4-BE49-F238E27FC236}">
                <a16:creationId xmlns:a16="http://schemas.microsoft.com/office/drawing/2014/main" id="{86DCB776-1CC9-4F86-8EC2-278E8221F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76" y="1851653"/>
            <a:ext cx="4098397" cy="277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3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a:extLst>
              <a:ext uri="{FF2B5EF4-FFF2-40B4-BE49-F238E27FC236}">
                <a16:creationId xmlns:a16="http://schemas.microsoft.com/office/drawing/2014/main" id="{B679E123-13F8-4161-BDF6-BBEDECA67449}"/>
              </a:ext>
            </a:extLst>
          </p:cNvPr>
          <p:cNvGraphicFramePr/>
          <p:nvPr>
            <p:extLst>
              <p:ext uri="{D42A27DB-BD31-4B8C-83A1-F6EECF244321}">
                <p14:modId xmlns:p14="http://schemas.microsoft.com/office/powerpoint/2010/main" val="1829402626"/>
              </p:ext>
            </p:extLst>
          </p:nvPr>
        </p:nvGraphicFramePr>
        <p:xfrm>
          <a:off x="193409" y="556002"/>
          <a:ext cx="11840691" cy="6153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F4A0F9A-4B41-4995-A8FB-544FBEB822D3}"/>
              </a:ext>
            </a:extLst>
          </p:cNvPr>
          <p:cNvSpPr txBox="1"/>
          <p:nvPr/>
        </p:nvSpPr>
        <p:spPr>
          <a:xfrm>
            <a:off x="263761" y="2385234"/>
            <a:ext cx="4023470" cy="923330"/>
          </a:xfrm>
          <a:prstGeom prst="rect">
            <a:avLst/>
          </a:prstGeom>
          <a:noFill/>
        </p:spPr>
        <p:txBody>
          <a:bodyPr wrap="square" rtlCol="0">
            <a:spAutoFit/>
          </a:bodyPr>
          <a:lstStyle/>
          <a:p>
            <a:pPr algn="ctr" defTabSz="914400">
              <a:spcBef>
                <a:spcPct val="0"/>
              </a:spcBef>
              <a:defRPr/>
            </a:pPr>
            <a:r>
              <a:rPr lang="ru-RU" dirty="0">
                <a:solidFill>
                  <a:prstClr val="black"/>
                </a:solidFill>
                <a:latin typeface="Times New Roman" panose="02020603050405020304" pitchFamily="18" charset="0"/>
                <a:cs typeface="Times New Roman" panose="02020603050405020304" pitchFamily="18" charset="0"/>
              </a:rPr>
              <a:t>2023 </a:t>
            </a:r>
            <a:r>
              <a:rPr lang="ru-RU" dirty="0" err="1">
                <a:solidFill>
                  <a:prstClr val="black"/>
                </a:solidFill>
                <a:latin typeface="Times New Roman" panose="02020603050405020304" pitchFamily="18" charset="0"/>
                <a:cs typeface="Times New Roman" panose="02020603050405020304" pitchFamily="18" charset="0"/>
              </a:rPr>
              <a:t>жылғы</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профессорлық-оқытушылық</a:t>
            </a:r>
            <a:r>
              <a:rPr lang="ru-RU" dirty="0">
                <a:solidFill>
                  <a:prstClr val="black"/>
                </a:solidFill>
                <a:latin typeface="Times New Roman" panose="02020603050405020304" pitchFamily="18" charset="0"/>
                <a:cs typeface="Times New Roman" panose="02020603050405020304" pitchFamily="18" charset="0"/>
              </a:rPr>
              <a:t> </a:t>
            </a:r>
            <a:r>
              <a:rPr lang="ru-RU" dirty="0" err="1">
                <a:solidFill>
                  <a:prstClr val="black"/>
                </a:solidFill>
                <a:latin typeface="Times New Roman" panose="02020603050405020304" pitchFamily="18" charset="0"/>
                <a:cs typeface="Times New Roman" panose="02020603050405020304" pitchFamily="18" charset="0"/>
              </a:rPr>
              <a:t>құрам</a:t>
            </a:r>
            <a:r>
              <a:rPr lang="ru-RU" dirty="0">
                <a:solidFill>
                  <a:prstClr val="black"/>
                </a:solidFill>
                <a:latin typeface="Times New Roman" panose="02020603050405020304" pitchFamily="18" charset="0"/>
                <a:cs typeface="Times New Roman" panose="02020603050405020304" pitchFamily="18" charset="0"/>
              </a:rPr>
              <a:t> (ПОҚ) </a:t>
            </a:r>
          </a:p>
          <a:p>
            <a:pPr algn="ctr" defTabSz="914400">
              <a:spcBef>
                <a:spcPct val="0"/>
              </a:spcBef>
              <a:defRPr/>
            </a:pPr>
            <a:r>
              <a:rPr lang="ru-RU" dirty="0" err="1">
                <a:solidFill>
                  <a:prstClr val="black"/>
                </a:solidFill>
                <a:latin typeface="Times New Roman" panose="02020603050405020304" pitchFamily="18" charset="0"/>
                <a:cs typeface="Times New Roman" panose="02020603050405020304" pitchFamily="18" charset="0"/>
              </a:rPr>
              <a:t>жалпы</a:t>
            </a:r>
            <a:r>
              <a:rPr lang="ru-RU" dirty="0">
                <a:solidFill>
                  <a:prstClr val="black"/>
                </a:solidFill>
                <a:latin typeface="Times New Roman" panose="02020603050405020304" pitchFamily="18" charset="0"/>
                <a:cs typeface="Times New Roman" panose="02020603050405020304" pitchFamily="18" charset="0"/>
              </a:rPr>
              <a:t> саны - 331</a:t>
            </a:r>
          </a:p>
        </p:txBody>
      </p:sp>
      <p:graphicFrame>
        <p:nvGraphicFramePr>
          <p:cNvPr id="15" name="Схема 14">
            <a:extLst>
              <a:ext uri="{FF2B5EF4-FFF2-40B4-BE49-F238E27FC236}">
                <a16:creationId xmlns:a16="http://schemas.microsoft.com/office/drawing/2014/main" id="{947E49C9-6F6E-4A3D-B424-E65CAE28B266}"/>
              </a:ext>
            </a:extLst>
          </p:cNvPr>
          <p:cNvGraphicFramePr/>
          <p:nvPr>
            <p:extLst>
              <p:ext uri="{D42A27DB-BD31-4B8C-83A1-F6EECF244321}">
                <p14:modId xmlns:p14="http://schemas.microsoft.com/office/powerpoint/2010/main" val="3171076247"/>
              </p:ext>
            </p:extLst>
          </p:nvPr>
        </p:nvGraphicFramePr>
        <p:xfrm>
          <a:off x="542303" y="4104621"/>
          <a:ext cx="3217250" cy="20758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Рисунок 11">
            <a:extLst>
              <a:ext uri="{FF2B5EF4-FFF2-40B4-BE49-F238E27FC236}">
                <a16:creationId xmlns:a16="http://schemas.microsoft.com/office/drawing/2014/main" id="{F2446203-1CDB-47E4-834A-7F6C8B85FE05}"/>
              </a:ext>
            </a:extLst>
          </p:cNvPr>
          <p:cNvPicPr>
            <a:picLocks noChangeAspect="1"/>
          </p:cNvPicPr>
          <p:nvPr/>
        </p:nvPicPr>
        <p:blipFill>
          <a:blip r:embed="rId12"/>
          <a:stretch>
            <a:fillRect/>
          </a:stretch>
        </p:blipFill>
        <p:spPr>
          <a:xfrm>
            <a:off x="353020" y="232538"/>
            <a:ext cx="2021740" cy="461818"/>
          </a:xfrm>
          <a:prstGeom prst="rect">
            <a:avLst/>
          </a:prstGeom>
        </p:spPr>
      </p:pic>
      <p:sp>
        <p:nvSpPr>
          <p:cNvPr id="14" name="Rectangle 1">
            <a:extLst>
              <a:ext uri="{FF2B5EF4-FFF2-40B4-BE49-F238E27FC236}">
                <a16:creationId xmlns:a16="http://schemas.microsoft.com/office/drawing/2014/main" id="{455355A6-8B8F-4CC6-9715-570B24CB485D}"/>
              </a:ext>
            </a:extLst>
          </p:cNvPr>
          <p:cNvSpPr>
            <a:spLocks noChangeArrowheads="1"/>
          </p:cNvSpPr>
          <p:nvPr/>
        </p:nvSpPr>
        <p:spPr bwMode="auto">
          <a:xfrm>
            <a:off x="3582725" y="6180473"/>
            <a:ext cx="7569532"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err="1">
                <a:ln>
                  <a:noFill/>
                </a:ln>
                <a:effectLst/>
                <a:latin typeface="Times New Roman" panose="02020603050405020304" pitchFamily="18" charset="0"/>
                <a:cs typeface="Times New Roman" panose="02020603050405020304" pitchFamily="18" charset="0"/>
              </a:rPr>
              <a:t>Қазіргі</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b="0" i="0" u="none" strike="noStrike" cap="none" normalizeH="0" baseline="0" dirty="0" err="1">
                <a:ln>
                  <a:noFill/>
                </a:ln>
                <a:effectLst/>
                <a:latin typeface="Times New Roman" panose="02020603050405020304" pitchFamily="18" charset="0"/>
                <a:cs typeface="Times New Roman" panose="02020603050405020304" pitchFamily="18" charset="0"/>
              </a:rPr>
              <a:t>таңдағы</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b="0" i="0" u="none" strike="noStrike" cap="none" normalizeH="0" baseline="0" dirty="0" err="1">
                <a:ln>
                  <a:noFill/>
                </a:ln>
                <a:effectLst/>
                <a:latin typeface="Times New Roman" panose="02020603050405020304" pitchFamily="18" charset="0"/>
                <a:cs typeface="Times New Roman" panose="02020603050405020304" pitchFamily="18" charset="0"/>
              </a:rPr>
              <a:t>университеттің</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b="0" i="0" u="none" strike="noStrike" cap="none" normalizeH="0" baseline="0" dirty="0" err="1">
                <a:ln>
                  <a:noFill/>
                </a:ln>
                <a:effectLst/>
                <a:latin typeface="Times New Roman" panose="02020603050405020304" pitchFamily="18" charset="0"/>
                <a:cs typeface="Times New Roman" panose="02020603050405020304" pitchFamily="18" charset="0"/>
              </a:rPr>
              <a:t>ғылыми</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b="0" i="0" u="none" strike="noStrike" cap="none" normalizeH="0" baseline="0" dirty="0" err="1">
                <a:ln>
                  <a:noFill/>
                </a:ln>
                <a:effectLst/>
                <a:latin typeface="Times New Roman" panose="02020603050405020304" pitchFamily="18" charset="0"/>
                <a:cs typeface="Times New Roman" panose="02020603050405020304" pitchFamily="18" charset="0"/>
              </a:rPr>
              <a:t>дәрежелілігі</a:t>
            </a:r>
            <a:r>
              <a:rPr kumimoji="0" lang="ru-RU" altLang="ru-RU" b="0" i="0" u="none" strike="noStrike" cap="none" normalizeH="0" baseline="0" dirty="0">
                <a:ln>
                  <a:noFill/>
                </a:ln>
                <a:effectLst/>
                <a:latin typeface="Times New Roman" panose="02020603050405020304" pitchFamily="18" charset="0"/>
                <a:cs typeface="Times New Roman" panose="02020603050405020304" pitchFamily="18" charset="0"/>
              </a:rPr>
              <a:t>  34% </a:t>
            </a:r>
            <a:r>
              <a:rPr kumimoji="0" lang="ru-RU" altLang="ru-RU" b="0" i="0" u="none" strike="noStrike" cap="none" normalizeH="0" baseline="0" dirty="0" err="1">
                <a:ln>
                  <a:noFill/>
                </a:ln>
                <a:effectLst/>
                <a:latin typeface="Times New Roman" panose="02020603050405020304" pitchFamily="18" charset="0"/>
                <a:cs typeface="Times New Roman" panose="02020603050405020304" pitchFamily="18" charset="0"/>
              </a:rPr>
              <a:t>құрайды</a:t>
            </a:r>
            <a:r>
              <a:rPr kumimoji="0" lang="ru-RU" altLang="ru-RU" b="0" i="0" u="none" strike="noStrike" cap="none" normalizeH="0" baseline="0" dirty="0">
                <a:ln>
                  <a:noFill/>
                </a:ln>
                <a:effectLst/>
              </a:rPr>
              <a:t> </a:t>
            </a:r>
            <a:endParaRPr kumimoji="0" lang="ru-RU" altLang="ru-RU" b="0" i="0" u="none" strike="noStrike" cap="none" normalizeH="0" baseline="0" dirty="0">
              <a:ln>
                <a:noFill/>
              </a:ln>
              <a:effectLst/>
              <a:latin typeface="Arial" panose="020B0604020202020204" pitchFamily="34" charset="0"/>
            </a:endParaRPr>
          </a:p>
        </p:txBody>
      </p:sp>
      <p:sp>
        <p:nvSpPr>
          <p:cNvPr id="9" name="Rectangle 1">
            <a:extLst>
              <a:ext uri="{FF2B5EF4-FFF2-40B4-BE49-F238E27FC236}">
                <a16:creationId xmlns:a16="http://schemas.microsoft.com/office/drawing/2014/main" id="{4EEC899A-9109-4F62-B888-B4F4670792D4}"/>
              </a:ext>
            </a:extLst>
          </p:cNvPr>
          <p:cNvSpPr>
            <a:spLocks noChangeArrowheads="1"/>
          </p:cNvSpPr>
          <p:nvPr/>
        </p:nvSpPr>
        <p:spPr bwMode="auto">
          <a:xfrm>
            <a:off x="2275495" y="1580248"/>
            <a:ext cx="7445554" cy="59311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109" rIns="0" bIns="-11109" numCol="1" anchor="ctr" anchorCtr="0" compatLnSpc="1">
            <a:prstTxWarp prst="textNoShape">
              <a:avLst/>
            </a:prstTxWarp>
            <a:spAutoFit/>
          </a:bodyPr>
          <a:lstStyle/>
          <a:p>
            <a:pPr lvl="0" defTabSz="914400" fontAlgn="base">
              <a:spcBef>
                <a:spcPct val="0"/>
              </a:spcBef>
              <a:spcAft>
                <a:spcPct val="0"/>
              </a:spcAft>
              <a:defRPr/>
            </a:pPr>
            <a:r>
              <a:rPr lang="kk-KZ" altLang="ru-RU" sz="2000" dirty="0">
                <a:latin typeface="Times New Roman" panose="02020603050405020304" pitchFamily="18" charset="0"/>
                <a:cs typeface="Times New Roman" panose="02020603050405020304" pitchFamily="18" charset="0"/>
              </a:rPr>
              <a:t>2023 жылы докторантураға түскен жас ғалымдар – 3</a:t>
            </a:r>
          </a:p>
          <a:p>
            <a:pPr lvl="0" defTabSz="914400" fontAlgn="base">
              <a:spcBef>
                <a:spcPct val="0"/>
              </a:spcBef>
              <a:spcAft>
                <a:spcPct val="0"/>
              </a:spcAft>
              <a:defRPr/>
            </a:pPr>
            <a:r>
              <a:rPr lang="kk-KZ" altLang="ru-RU" sz="2000" dirty="0">
                <a:latin typeface="Times New Roman" panose="02020603050405020304" pitchFamily="18" charset="0"/>
                <a:cs typeface="Times New Roman" panose="02020603050405020304" pitchFamily="18" charset="0"/>
              </a:rPr>
              <a:t>2023 жылы академиялық дәреже алған ғалымдар (</a:t>
            </a:r>
            <a:r>
              <a:rPr lang="en-US" altLang="ru-RU" sz="2000" dirty="0">
                <a:latin typeface="Times New Roman" panose="02020603050405020304" pitchFamily="18" charset="0"/>
                <a:cs typeface="Times New Roman" panose="02020603050405020304" pitchFamily="18" charset="0"/>
              </a:rPr>
              <a:t>PhD</a:t>
            </a:r>
            <a:r>
              <a:rPr lang="kk-KZ" altLang="ru-RU" sz="2000" dirty="0">
                <a:latin typeface="Times New Roman" panose="02020603050405020304" pitchFamily="18" charset="0"/>
                <a:cs typeface="Times New Roman" panose="02020603050405020304" pitchFamily="18" charset="0"/>
              </a:rPr>
              <a:t>) - 6</a:t>
            </a:r>
            <a:endParaRPr lang="ru-RU" altLang="ru-RU" sz="2000" dirty="0">
              <a:latin typeface="Times New Roman" panose="02020603050405020304" pitchFamily="18" charset="0"/>
              <a:cs typeface="Times New Roman" panose="02020603050405020304" pitchFamily="18" charset="0"/>
            </a:endParaRPr>
          </a:p>
        </p:txBody>
      </p:sp>
      <p:graphicFrame>
        <p:nvGraphicFramePr>
          <p:cNvPr id="4" name="Диаграмма 3">
            <a:extLst>
              <a:ext uri="{FF2B5EF4-FFF2-40B4-BE49-F238E27FC236}">
                <a16:creationId xmlns:a16="http://schemas.microsoft.com/office/drawing/2014/main" id="{1BF714B3-E554-4A33-B3D0-2AA23905784C}"/>
              </a:ext>
            </a:extLst>
          </p:cNvPr>
          <p:cNvGraphicFramePr/>
          <p:nvPr>
            <p:extLst>
              <p:ext uri="{D42A27DB-BD31-4B8C-83A1-F6EECF244321}">
                <p14:modId xmlns:p14="http://schemas.microsoft.com/office/powerpoint/2010/main" val="3003169398"/>
              </p:ext>
            </p:extLst>
          </p:nvPr>
        </p:nvGraphicFramePr>
        <p:xfrm>
          <a:off x="4333783" y="2999724"/>
          <a:ext cx="4672887" cy="311525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698849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89D40B-7CBF-4404-A6DA-13E6A1542341}"/>
              </a:ext>
            </a:extLst>
          </p:cNvPr>
          <p:cNvSpPr txBox="1"/>
          <p:nvPr/>
        </p:nvSpPr>
        <p:spPr>
          <a:xfrm>
            <a:off x="1465832" y="2061526"/>
            <a:ext cx="9306241" cy="110799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kk-KZ" sz="6600" dirty="0">
                <a:solidFill>
                  <a:schemeClr val="accent1">
                    <a:lumMod val="75000"/>
                  </a:schemeClr>
                </a:solidFill>
                <a:latin typeface="Times New Roman" panose="02020603050405020304" pitchFamily="18" charset="0"/>
                <a:cs typeface="Times New Roman" panose="02020603050405020304" pitchFamily="18" charset="0"/>
              </a:rPr>
              <a:t>Назарларыңызға рахмет!</a:t>
            </a:r>
            <a:endParaRPr lang="ru-RU" sz="66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493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68877" y="609600"/>
            <a:ext cx="8596668" cy="1320800"/>
          </a:xfrm>
        </p:spPr>
        <p:txBody>
          <a:bodyPr/>
          <a:lstStyle/>
          <a:p>
            <a:r>
              <a:rPr lang="ru-KZ" dirty="0"/>
              <a:t>исследователь</a:t>
            </a:r>
            <a:endParaRPr lang="en-US" dirty="0"/>
          </a:p>
        </p:txBody>
      </p:sp>
      <p:sp>
        <p:nvSpPr>
          <p:cNvPr id="3" name="Объект 2"/>
          <p:cNvSpPr>
            <a:spLocks noGrp="1"/>
          </p:cNvSpPr>
          <p:nvPr>
            <p:ph idx="1"/>
          </p:nvPr>
        </p:nvSpPr>
        <p:spPr/>
        <p:txBody>
          <a:bodyPr/>
          <a:lstStyle/>
          <a:p>
            <a:endParaRPr lang="en-US" dirty="0"/>
          </a:p>
        </p:txBody>
      </p:sp>
      <p:pic>
        <p:nvPicPr>
          <p:cNvPr id="4" name="Рисунок 3">
            <a:extLst>
              <a:ext uri="{FF2B5EF4-FFF2-40B4-BE49-F238E27FC236}">
                <a16:creationId xmlns:a16="http://schemas.microsoft.com/office/drawing/2014/main" id="{F2446203-1CDB-47E4-834A-7F6C8B85FE05}"/>
              </a:ext>
            </a:extLst>
          </p:cNvPr>
          <p:cNvPicPr>
            <a:picLocks noChangeAspect="1"/>
          </p:cNvPicPr>
          <p:nvPr/>
        </p:nvPicPr>
        <p:blipFill>
          <a:blip r:embed="rId2"/>
          <a:stretch>
            <a:fillRect/>
          </a:stretch>
        </p:blipFill>
        <p:spPr>
          <a:xfrm>
            <a:off x="247479" y="214068"/>
            <a:ext cx="2048249" cy="467874"/>
          </a:xfrm>
          <a:prstGeom prst="rect">
            <a:avLst/>
          </a:prstGeom>
        </p:spPr>
      </p:pic>
    </p:spTree>
    <p:extLst>
      <p:ext uri="{BB962C8B-B14F-4D97-AF65-F5344CB8AC3E}">
        <p14:creationId xmlns:p14="http://schemas.microsoft.com/office/powerpoint/2010/main" val="1886081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Нейротехнологии. Инвестиции в будущее (@brainislife) - Пост #16">
            <a:extLst>
              <a:ext uri="{FF2B5EF4-FFF2-40B4-BE49-F238E27FC236}">
                <a16:creationId xmlns:a16="http://schemas.microsoft.com/office/drawing/2014/main" id="{A5390D16-4981-4C7B-87A8-5021D4BFF8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6763" y="3413992"/>
            <a:ext cx="3351377" cy="33513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Схема 3">
            <a:extLst>
              <a:ext uri="{FF2B5EF4-FFF2-40B4-BE49-F238E27FC236}">
                <a16:creationId xmlns:a16="http://schemas.microsoft.com/office/drawing/2014/main" id="{853E8011-26EC-462B-B157-1751AC0ACDFB}"/>
              </a:ext>
            </a:extLst>
          </p:cNvPr>
          <p:cNvGraphicFramePr/>
          <p:nvPr>
            <p:extLst>
              <p:ext uri="{D42A27DB-BD31-4B8C-83A1-F6EECF244321}">
                <p14:modId xmlns:p14="http://schemas.microsoft.com/office/powerpoint/2010/main" val="4124817811"/>
              </p:ext>
            </p:extLst>
          </p:nvPr>
        </p:nvGraphicFramePr>
        <p:xfrm>
          <a:off x="86410" y="1347621"/>
          <a:ext cx="8646888" cy="3109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D4C7597D-BCCD-49FB-81A9-CD07B139620E}"/>
              </a:ext>
            </a:extLst>
          </p:cNvPr>
          <p:cNvSpPr txBox="1"/>
          <p:nvPr/>
        </p:nvSpPr>
        <p:spPr>
          <a:xfrm>
            <a:off x="3936407" y="4797853"/>
            <a:ext cx="1571993"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R="5080" algn="ctr">
              <a:lnSpc>
                <a:spcPct val="100000"/>
              </a:lnSpc>
              <a:spcBef>
                <a:spcPts val="95"/>
              </a:spcBef>
            </a:pPr>
            <a:r>
              <a:rPr lang="ru-RU" sz="1200" b="1" dirty="0">
                <a:latin typeface="Times New Roman" panose="02020603050405020304" pitchFamily="18" charset="0"/>
                <a:cs typeface="Times New Roman" panose="02020603050405020304" pitchFamily="18" charset="0"/>
              </a:rPr>
              <a:t>ҚР ҒЖБМ </a:t>
            </a:r>
            <a:r>
              <a:rPr lang="ru-RU" sz="1200" b="1" dirty="0" err="1">
                <a:latin typeface="Times New Roman" panose="02020603050405020304" pitchFamily="18" charset="0"/>
                <a:cs typeface="Times New Roman" panose="02020603050405020304" pitchFamily="18" charset="0"/>
              </a:rPr>
              <a:t>гранттық</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қаржыландыру</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жобалары</a:t>
            </a:r>
            <a:endParaRPr lang="ru-RU" sz="12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A46FD10-FB07-4C10-84D1-47DFE689EFAC}"/>
              </a:ext>
            </a:extLst>
          </p:cNvPr>
          <p:cNvSpPr txBox="1"/>
          <p:nvPr/>
        </p:nvSpPr>
        <p:spPr>
          <a:xfrm>
            <a:off x="5144829" y="4905013"/>
            <a:ext cx="1571993" cy="46166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R="5080" algn="ctr">
              <a:spcBef>
                <a:spcPts val="95"/>
              </a:spcBef>
            </a:pPr>
            <a:r>
              <a:rPr lang="ru-RU" sz="1200" b="1" dirty="0" err="1">
                <a:latin typeface="Times New Roman" panose="02020603050405020304" pitchFamily="18" charset="0"/>
                <a:cs typeface="Times New Roman" panose="02020603050405020304" pitchFamily="18" charset="0"/>
              </a:rPr>
              <a:t>Халықаралық</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жобалар</a:t>
            </a:r>
            <a:endParaRPr lang="ru-RU" sz="1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BC29B1-21F8-4C52-9AE8-130F3F750823}"/>
              </a:ext>
            </a:extLst>
          </p:cNvPr>
          <p:cNvSpPr txBox="1"/>
          <p:nvPr/>
        </p:nvSpPr>
        <p:spPr>
          <a:xfrm>
            <a:off x="7899710" y="4823453"/>
            <a:ext cx="1624817"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ru-RU" sz="1200" b="1" dirty="0" err="1">
                <a:latin typeface="Times New Roman" panose="02020603050405020304" pitchFamily="18" charset="0"/>
                <a:cs typeface="Times New Roman" panose="02020603050405020304" pitchFamily="18" charset="0"/>
              </a:rPr>
              <a:t>Университетішілік</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жобалар</a:t>
            </a:r>
            <a:endParaRPr lang="ru-RU" sz="1200" b="1" dirty="0">
              <a:latin typeface="Times New Roman" panose="02020603050405020304" pitchFamily="18" charset="0"/>
              <a:cs typeface="Times New Roman" panose="02020603050405020304" pitchFamily="18" charset="0"/>
            </a:endParaRPr>
          </a:p>
          <a:p>
            <a:pPr algn="ctr">
              <a:lnSpc>
                <a:spcPct val="100000"/>
              </a:lnSpc>
            </a:pPr>
            <a:endParaRPr lang="en-US" sz="1200" b="1" dirty="0">
              <a:latin typeface="Times New Roman" panose="02020603050405020304" pitchFamily="18" charset="0"/>
              <a:cs typeface="Times New Roman" panose="02020603050405020304" pitchFamily="18" charset="0"/>
            </a:endParaRPr>
          </a:p>
          <a:p>
            <a:endParaRPr lang="ru-RU" dirty="0"/>
          </a:p>
        </p:txBody>
      </p:sp>
      <p:pic>
        <p:nvPicPr>
          <p:cNvPr id="15" name="Рисунок 14">
            <a:extLst>
              <a:ext uri="{FF2B5EF4-FFF2-40B4-BE49-F238E27FC236}">
                <a16:creationId xmlns:a16="http://schemas.microsoft.com/office/drawing/2014/main" id="{F2446203-1CDB-47E4-834A-7F6C8B85FE05}"/>
              </a:ext>
            </a:extLst>
          </p:cNvPr>
          <p:cNvPicPr>
            <a:picLocks noChangeAspect="1"/>
          </p:cNvPicPr>
          <p:nvPr/>
        </p:nvPicPr>
        <p:blipFill>
          <a:blip r:embed="rId8"/>
          <a:stretch>
            <a:fillRect/>
          </a:stretch>
        </p:blipFill>
        <p:spPr>
          <a:xfrm>
            <a:off x="247479" y="214068"/>
            <a:ext cx="2048249" cy="467874"/>
          </a:xfrm>
          <a:prstGeom prst="rect">
            <a:avLst/>
          </a:prstGeom>
        </p:spPr>
      </p:pic>
      <p:sp>
        <p:nvSpPr>
          <p:cNvPr id="3" name="TextBox 2">
            <a:extLst>
              <a:ext uri="{FF2B5EF4-FFF2-40B4-BE49-F238E27FC236}">
                <a16:creationId xmlns:a16="http://schemas.microsoft.com/office/drawing/2014/main" id="{D28D19FB-1750-45D6-AF5A-6B19EA92E96A}"/>
              </a:ext>
            </a:extLst>
          </p:cNvPr>
          <p:cNvSpPr txBox="1"/>
          <p:nvPr/>
        </p:nvSpPr>
        <p:spPr>
          <a:xfrm>
            <a:off x="9348449" y="4900811"/>
            <a:ext cx="1296581" cy="276999"/>
          </a:xfrm>
          <a:prstGeom prst="rect">
            <a:avLst/>
          </a:prstGeom>
          <a:noFill/>
        </p:spPr>
        <p:txBody>
          <a:bodyPr wrap="square" rtlCol="0">
            <a:spAutoFit/>
          </a:bodyPr>
          <a:lstStyle/>
          <a:p>
            <a:pPr algn="ctr"/>
            <a:r>
              <a:rPr lang="kk-KZ" sz="1200" b="1" dirty="0">
                <a:solidFill>
                  <a:schemeClr val="dk1"/>
                </a:solidFill>
                <a:latin typeface="Times New Roman" panose="02020603050405020304" pitchFamily="18" charset="0"/>
                <a:cs typeface="Times New Roman" panose="02020603050405020304" pitchFamily="18" charset="0"/>
              </a:rPr>
              <a:t>БНҚ</a:t>
            </a:r>
            <a:endParaRPr lang="ru-RU" sz="1200" b="1" dirty="0">
              <a:solidFill>
                <a:schemeClr val="dk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2A23D00-C9C5-4300-A381-D8F7D996F2DB}"/>
              </a:ext>
            </a:extLst>
          </p:cNvPr>
          <p:cNvSpPr txBox="1"/>
          <p:nvPr/>
        </p:nvSpPr>
        <p:spPr>
          <a:xfrm>
            <a:off x="10496988" y="4855689"/>
            <a:ext cx="1296581" cy="461665"/>
          </a:xfrm>
          <a:prstGeom prst="rect">
            <a:avLst/>
          </a:prstGeom>
          <a:noFill/>
        </p:spPr>
        <p:txBody>
          <a:bodyPr wrap="square" rtlCol="0">
            <a:spAutoFit/>
          </a:bodyPr>
          <a:lstStyle/>
          <a:p>
            <a:pPr algn="ctr"/>
            <a:r>
              <a:rPr lang="kk-KZ" sz="1200" b="1" dirty="0">
                <a:solidFill>
                  <a:schemeClr val="dk1"/>
                </a:solidFill>
                <a:latin typeface="Times New Roman" panose="02020603050405020304" pitchFamily="18" charset="0"/>
                <a:cs typeface="Times New Roman" panose="02020603050405020304" pitchFamily="18" charset="0"/>
              </a:rPr>
              <a:t>Шаруашылық келісім-шарт</a:t>
            </a:r>
            <a:endParaRPr lang="ru-RU" sz="1200" b="1" dirty="0">
              <a:solidFill>
                <a:schemeClr val="dk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A833BE8C-0BD4-4CBF-9A7A-CFD17FF787C8}"/>
              </a:ext>
            </a:extLst>
          </p:cNvPr>
          <p:cNvSpPr txBox="1"/>
          <p:nvPr/>
        </p:nvSpPr>
        <p:spPr>
          <a:xfrm>
            <a:off x="3919376" y="5640944"/>
            <a:ext cx="7756195" cy="12003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kk-KZ" dirty="0">
                <a:solidFill>
                  <a:schemeClr val="accent1">
                    <a:lumMod val="50000"/>
                  </a:schemeClr>
                </a:solidFill>
                <a:latin typeface="Times New Roman" panose="02020603050405020304" pitchFamily="18" charset="0"/>
                <a:cs typeface="Times New Roman" panose="02020603050405020304" pitchFamily="18" charset="0"/>
              </a:rPr>
              <a:t>2023 жылғы қаржыландырудың жалпы соммасы – 202 398 429,5 тг</a:t>
            </a:r>
          </a:p>
          <a:p>
            <a:pPr algn="ctr"/>
            <a:r>
              <a:rPr lang="kk-KZ" dirty="0">
                <a:solidFill>
                  <a:schemeClr val="accent1">
                    <a:lumMod val="50000"/>
                  </a:schemeClr>
                </a:solidFill>
                <a:latin typeface="Times New Roman" panose="02020603050405020304" pitchFamily="18" charset="0"/>
                <a:cs typeface="Times New Roman" panose="02020603050405020304" pitchFamily="18" charset="0"/>
              </a:rPr>
              <a:t>2022 жылғы қаржыландырудың жалпы соммасы – 89 043 895,5 тг</a:t>
            </a:r>
          </a:p>
          <a:p>
            <a:pPr algn="ctr"/>
            <a:r>
              <a:rPr lang="kk-KZ" dirty="0">
                <a:solidFill>
                  <a:schemeClr val="accent1">
                    <a:lumMod val="50000"/>
                  </a:schemeClr>
                </a:solidFill>
                <a:latin typeface="Times New Roman" panose="02020603050405020304" pitchFamily="18" charset="0"/>
                <a:cs typeface="Times New Roman" panose="02020603050405020304" pitchFamily="18" charset="0"/>
              </a:rPr>
              <a:t>2023-2025 жылғы қаржыландырудың жалпы соммасы – 717</a:t>
            </a:r>
            <a:r>
              <a:rPr lang="ru-RU" dirty="0">
                <a:solidFill>
                  <a:schemeClr val="accent1">
                    <a:lumMod val="50000"/>
                  </a:schemeClr>
                </a:solidFill>
                <a:latin typeface="Times New Roman" panose="02020603050405020304" pitchFamily="18" charset="0"/>
                <a:cs typeface="Times New Roman" panose="02020603050405020304" pitchFamily="18" charset="0"/>
              </a:rPr>
              <a:t> 222 820,3 </a:t>
            </a:r>
            <a:r>
              <a:rPr lang="kk-KZ" dirty="0">
                <a:solidFill>
                  <a:schemeClr val="accent1">
                    <a:lumMod val="50000"/>
                  </a:schemeClr>
                </a:solidFill>
                <a:latin typeface="Times New Roman" panose="02020603050405020304" pitchFamily="18" charset="0"/>
                <a:cs typeface="Times New Roman" panose="02020603050405020304" pitchFamily="18" charset="0"/>
              </a:rPr>
              <a:t>тг.</a:t>
            </a:r>
          </a:p>
          <a:p>
            <a:pPr algn="ctr"/>
            <a:endParaRPr lang="ru-RU"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3ED8AF5D-F345-4B8A-AC41-FE99DBDA22E0}"/>
              </a:ext>
            </a:extLst>
          </p:cNvPr>
          <p:cNvSpPr/>
          <p:nvPr/>
        </p:nvSpPr>
        <p:spPr>
          <a:xfrm>
            <a:off x="4046071" y="3848415"/>
            <a:ext cx="1280301" cy="1169551"/>
          </a:xfrm>
          <a:prstGeom prst="rect">
            <a:avLst/>
          </a:prstGeom>
        </p:spPr>
        <p:txBody>
          <a:bodyPr wrap="square">
            <a:spAutoFit/>
          </a:bodyPr>
          <a:lstStyle/>
          <a:p>
            <a:pPr algn="ctr"/>
            <a:r>
              <a:rPr lang="ru-RU" sz="7000" dirty="0">
                <a:solidFill>
                  <a:schemeClr val="accent1">
                    <a:lumMod val="50000"/>
                  </a:schemeClr>
                </a:solidFill>
                <a:latin typeface="Times New Roman" panose="02020603050405020304" pitchFamily="18" charset="0"/>
                <a:cs typeface="Times New Roman" panose="02020603050405020304" pitchFamily="18" charset="0"/>
              </a:rPr>
              <a:t>10</a:t>
            </a:r>
          </a:p>
        </p:txBody>
      </p:sp>
      <p:sp>
        <p:nvSpPr>
          <p:cNvPr id="25" name="Прямоугольник 24">
            <a:extLst>
              <a:ext uri="{FF2B5EF4-FFF2-40B4-BE49-F238E27FC236}">
                <a16:creationId xmlns:a16="http://schemas.microsoft.com/office/drawing/2014/main" id="{14CE238C-36DA-4081-9B36-B9C407A2A4ED}"/>
              </a:ext>
            </a:extLst>
          </p:cNvPr>
          <p:cNvSpPr/>
          <p:nvPr/>
        </p:nvSpPr>
        <p:spPr>
          <a:xfrm>
            <a:off x="5315834" y="3795651"/>
            <a:ext cx="1280301" cy="1169551"/>
          </a:xfrm>
          <a:prstGeom prst="rect">
            <a:avLst/>
          </a:prstGeom>
        </p:spPr>
        <p:txBody>
          <a:bodyPr wrap="square">
            <a:spAutoFit/>
          </a:bodyPr>
          <a:lstStyle/>
          <a:p>
            <a:pPr algn="ctr"/>
            <a:r>
              <a:rPr lang="ru-RU" sz="7000" dirty="0">
                <a:solidFill>
                  <a:schemeClr val="accent1">
                    <a:lumMod val="50000"/>
                  </a:schemeClr>
                </a:solidFill>
                <a:latin typeface="Times New Roman" panose="02020603050405020304" pitchFamily="18" charset="0"/>
                <a:cs typeface="Times New Roman" panose="02020603050405020304" pitchFamily="18" charset="0"/>
              </a:rPr>
              <a:t>2</a:t>
            </a:r>
          </a:p>
        </p:txBody>
      </p:sp>
      <p:sp>
        <p:nvSpPr>
          <p:cNvPr id="26" name="Прямоугольник 25">
            <a:extLst>
              <a:ext uri="{FF2B5EF4-FFF2-40B4-BE49-F238E27FC236}">
                <a16:creationId xmlns:a16="http://schemas.microsoft.com/office/drawing/2014/main" id="{9C901B10-BC25-4689-B433-E5736FFF5D85}"/>
              </a:ext>
            </a:extLst>
          </p:cNvPr>
          <p:cNvSpPr/>
          <p:nvPr/>
        </p:nvSpPr>
        <p:spPr>
          <a:xfrm>
            <a:off x="8161721" y="3827983"/>
            <a:ext cx="1280301" cy="1169551"/>
          </a:xfrm>
          <a:prstGeom prst="rect">
            <a:avLst/>
          </a:prstGeom>
        </p:spPr>
        <p:txBody>
          <a:bodyPr wrap="square">
            <a:spAutoFit/>
          </a:bodyPr>
          <a:lstStyle/>
          <a:p>
            <a:pPr algn="ctr"/>
            <a:r>
              <a:rPr lang="ru-RU" sz="7000" dirty="0">
                <a:solidFill>
                  <a:schemeClr val="accent1">
                    <a:lumMod val="50000"/>
                  </a:schemeClr>
                </a:solidFill>
                <a:latin typeface="Times New Roman" panose="02020603050405020304" pitchFamily="18" charset="0"/>
                <a:cs typeface="Times New Roman" panose="02020603050405020304" pitchFamily="18" charset="0"/>
              </a:rPr>
              <a:t>8</a:t>
            </a:r>
          </a:p>
        </p:txBody>
      </p:sp>
      <p:sp>
        <p:nvSpPr>
          <p:cNvPr id="28" name="Прямоугольник 27">
            <a:extLst>
              <a:ext uri="{FF2B5EF4-FFF2-40B4-BE49-F238E27FC236}">
                <a16:creationId xmlns:a16="http://schemas.microsoft.com/office/drawing/2014/main" id="{CE970957-3B2A-4467-B8F2-16DA07F73A14}"/>
              </a:ext>
            </a:extLst>
          </p:cNvPr>
          <p:cNvSpPr/>
          <p:nvPr/>
        </p:nvSpPr>
        <p:spPr>
          <a:xfrm>
            <a:off x="9364729" y="3839173"/>
            <a:ext cx="1280301" cy="1169551"/>
          </a:xfrm>
          <a:prstGeom prst="rect">
            <a:avLst/>
          </a:prstGeom>
        </p:spPr>
        <p:txBody>
          <a:bodyPr wrap="square">
            <a:spAutoFit/>
          </a:bodyPr>
          <a:lstStyle/>
          <a:p>
            <a:pPr algn="ctr"/>
            <a:r>
              <a:rPr lang="ru-RU" sz="7000" dirty="0">
                <a:solidFill>
                  <a:schemeClr val="accent1">
                    <a:lumMod val="50000"/>
                  </a:schemeClr>
                </a:solidFill>
                <a:latin typeface="Times New Roman" panose="02020603050405020304" pitchFamily="18" charset="0"/>
                <a:cs typeface="Times New Roman" panose="02020603050405020304" pitchFamily="18" charset="0"/>
              </a:rPr>
              <a:t>5</a:t>
            </a:r>
          </a:p>
        </p:txBody>
      </p:sp>
      <p:sp>
        <p:nvSpPr>
          <p:cNvPr id="29" name="Прямоугольник 28">
            <a:extLst>
              <a:ext uri="{FF2B5EF4-FFF2-40B4-BE49-F238E27FC236}">
                <a16:creationId xmlns:a16="http://schemas.microsoft.com/office/drawing/2014/main" id="{95B3784A-D775-4EA7-BBBF-C55F47517BA8}"/>
              </a:ext>
            </a:extLst>
          </p:cNvPr>
          <p:cNvSpPr/>
          <p:nvPr/>
        </p:nvSpPr>
        <p:spPr>
          <a:xfrm>
            <a:off x="10419695" y="3853106"/>
            <a:ext cx="1280301" cy="1169551"/>
          </a:xfrm>
          <a:prstGeom prst="rect">
            <a:avLst/>
          </a:prstGeom>
        </p:spPr>
        <p:txBody>
          <a:bodyPr wrap="square">
            <a:spAutoFit/>
          </a:bodyPr>
          <a:lstStyle/>
          <a:p>
            <a:pPr algn="ctr"/>
            <a:r>
              <a:rPr lang="ru-RU" sz="7000" dirty="0">
                <a:solidFill>
                  <a:schemeClr val="accent1">
                    <a:lumMod val="50000"/>
                  </a:schemeClr>
                </a:solidFill>
                <a:latin typeface="Times New Roman" panose="02020603050405020304" pitchFamily="18" charset="0"/>
                <a:cs typeface="Times New Roman" panose="02020603050405020304" pitchFamily="18" charset="0"/>
              </a:rPr>
              <a:t>1</a:t>
            </a:r>
          </a:p>
        </p:txBody>
      </p:sp>
      <p:sp>
        <p:nvSpPr>
          <p:cNvPr id="30" name="Rectangle 2">
            <a:extLst>
              <a:ext uri="{FF2B5EF4-FFF2-40B4-BE49-F238E27FC236}">
                <a16:creationId xmlns:a16="http://schemas.microsoft.com/office/drawing/2014/main" id="{215F49B0-2A07-4A42-ACAB-0E0CBF7C79A1}"/>
              </a:ext>
            </a:extLst>
          </p:cNvPr>
          <p:cNvSpPr>
            <a:spLocks noChangeArrowheads="1"/>
          </p:cNvSpPr>
          <p:nvPr/>
        </p:nvSpPr>
        <p:spPr bwMode="auto">
          <a:xfrm>
            <a:off x="4640580" y="3396837"/>
            <a:ext cx="6351345" cy="30073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kk-KZ" altLang="ru-RU" sz="2100" b="1" dirty="0">
                <a:solidFill>
                  <a:srgbClr val="2021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a:t>
            </a:r>
            <a:r>
              <a:rPr lang="ru-RU" altLang="ru-RU" sz="2100" b="1" dirty="0" err="1">
                <a:solidFill>
                  <a:srgbClr val="2021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ниверситетте</a:t>
            </a:r>
            <a:r>
              <a:rPr lang="ru-RU" altLang="ru-RU" sz="2100" b="1" dirty="0">
                <a:solidFill>
                  <a:srgbClr val="2021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ru-RU" sz="2100" b="1" dirty="0" err="1">
                <a:solidFill>
                  <a:srgbClr val="2021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жүргізілген</a:t>
            </a:r>
            <a:r>
              <a:rPr lang="ru-RU" altLang="ru-RU" sz="2100" b="1" dirty="0">
                <a:solidFill>
                  <a:srgbClr val="2021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ru-RU" sz="2100" b="1" dirty="0" err="1">
                <a:solidFill>
                  <a:srgbClr val="2021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ғылыми</a:t>
            </a:r>
            <a:r>
              <a:rPr lang="ru-RU" altLang="ru-RU" sz="2100" b="1" dirty="0">
                <a:solidFill>
                  <a:srgbClr val="2021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altLang="ru-RU" sz="2100" b="1" dirty="0" err="1">
                <a:solidFill>
                  <a:srgbClr val="2021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жобалар</a:t>
            </a:r>
            <a:r>
              <a:rPr lang="ru-RU" altLang="ru-RU" sz="2100" b="1" dirty="0">
                <a:solidFill>
                  <a:srgbClr val="20212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- 27</a:t>
            </a:r>
            <a:endParaRPr kumimoji="0" lang="ru-RU" altLang="ru-RU" sz="1800" b="1"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Прямоугольник 20">
            <a:extLst>
              <a:ext uri="{FF2B5EF4-FFF2-40B4-BE49-F238E27FC236}">
                <a16:creationId xmlns:a16="http://schemas.microsoft.com/office/drawing/2014/main" id="{14CE238C-36DA-4081-9B36-B9C407A2A4ED}"/>
              </a:ext>
            </a:extLst>
          </p:cNvPr>
          <p:cNvSpPr/>
          <p:nvPr/>
        </p:nvSpPr>
        <p:spPr>
          <a:xfrm>
            <a:off x="6750114" y="3819158"/>
            <a:ext cx="1280301" cy="1169551"/>
          </a:xfrm>
          <a:prstGeom prst="rect">
            <a:avLst/>
          </a:prstGeom>
        </p:spPr>
        <p:txBody>
          <a:bodyPr wrap="square">
            <a:spAutoFit/>
          </a:bodyPr>
          <a:lstStyle/>
          <a:p>
            <a:pPr algn="ctr"/>
            <a:r>
              <a:rPr lang="ru-RU" sz="7000" dirty="0">
                <a:solidFill>
                  <a:schemeClr val="accent1">
                    <a:lumMod val="50000"/>
                  </a:schemeClr>
                </a:solidFill>
                <a:latin typeface="Times New Roman" panose="02020603050405020304" pitchFamily="18" charset="0"/>
                <a:cs typeface="Times New Roman" panose="02020603050405020304" pitchFamily="18" charset="0"/>
              </a:rPr>
              <a:t>1</a:t>
            </a:r>
          </a:p>
        </p:txBody>
      </p:sp>
      <p:sp>
        <p:nvSpPr>
          <p:cNvPr id="23" name="TextBox 22">
            <a:extLst>
              <a:ext uri="{FF2B5EF4-FFF2-40B4-BE49-F238E27FC236}">
                <a16:creationId xmlns:a16="http://schemas.microsoft.com/office/drawing/2014/main" id="{AA46FD10-FB07-4C10-84D1-47DFE689EFAC}"/>
              </a:ext>
            </a:extLst>
          </p:cNvPr>
          <p:cNvSpPr txBox="1"/>
          <p:nvPr/>
        </p:nvSpPr>
        <p:spPr>
          <a:xfrm>
            <a:off x="6470947" y="4812679"/>
            <a:ext cx="1571993" cy="64633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R="5080" algn="ctr">
              <a:spcBef>
                <a:spcPts val="95"/>
              </a:spcBef>
            </a:pPr>
            <a:r>
              <a:rPr lang="ru-RU" sz="1200" b="1" dirty="0">
                <a:latin typeface="Times New Roman" panose="02020603050405020304" pitchFamily="18" charset="0"/>
                <a:cs typeface="Times New Roman" panose="02020603050405020304" pitchFamily="18" charset="0"/>
              </a:rPr>
              <a:t>ҒҒТҚН </a:t>
            </a:r>
            <a:r>
              <a:rPr lang="ru-RU" sz="1200" b="1" dirty="0" err="1">
                <a:latin typeface="Times New Roman" panose="02020603050405020304" pitchFamily="18" charset="0"/>
                <a:cs typeface="Times New Roman" panose="02020603050405020304" pitchFamily="18" charset="0"/>
              </a:rPr>
              <a:t>коммерцияландыру</a:t>
            </a:r>
            <a:r>
              <a:rPr lang="ru-RU" sz="1200" b="1" dirty="0">
                <a:latin typeface="Times New Roman" panose="02020603050405020304" pitchFamily="18" charset="0"/>
                <a:cs typeface="Times New Roman" panose="02020603050405020304" pitchFamily="18" charset="0"/>
              </a:rPr>
              <a:t> </a:t>
            </a:r>
            <a:r>
              <a:rPr lang="ru-RU" sz="1200" b="1" dirty="0" err="1">
                <a:latin typeface="Times New Roman" panose="02020603050405020304" pitchFamily="18" charset="0"/>
                <a:cs typeface="Times New Roman" panose="02020603050405020304" pitchFamily="18" charset="0"/>
              </a:rPr>
              <a:t>жобасы</a:t>
            </a:r>
            <a:r>
              <a:rPr lang="ru-RU" sz="1200" b="1" dirty="0">
                <a:latin typeface="Times New Roman" panose="02020603050405020304" pitchFamily="18" charset="0"/>
                <a:cs typeface="Times New Roman" panose="02020603050405020304" pitchFamily="18" charset="0"/>
              </a:rPr>
              <a:t> </a:t>
            </a:r>
          </a:p>
        </p:txBody>
      </p:sp>
      <p:sp>
        <p:nvSpPr>
          <p:cNvPr id="2" name="Прямоугольник 1"/>
          <p:cNvSpPr/>
          <p:nvPr/>
        </p:nvSpPr>
        <p:spPr>
          <a:xfrm>
            <a:off x="1825868" y="822079"/>
            <a:ext cx="5281574" cy="369332"/>
          </a:xfrm>
          <a:prstGeom prst="rect">
            <a:avLst/>
          </a:prstGeom>
        </p:spPr>
        <p:txBody>
          <a:bodyPr wrap="none">
            <a:spAutoFit/>
          </a:bodyPr>
          <a:lstStyle/>
          <a:p>
            <a:pPr lvl="0"/>
            <a:r>
              <a:rPr lang="kk-KZ" b="1" dirty="0">
                <a:latin typeface="Times New Roman" panose="02020603050405020304" pitchFamily="18" charset="0"/>
                <a:cs typeface="Times New Roman" panose="02020603050405020304" pitchFamily="18" charset="0"/>
              </a:rPr>
              <a:t>Университеттің ғылыми зерттеу институттары:</a:t>
            </a:r>
            <a:r>
              <a:rPr lang="ru-RU"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1884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31820" y="188223"/>
            <a:ext cx="6876875" cy="535038"/>
          </a:xfrm>
        </p:spPr>
        <p:txBody>
          <a:bodyPr>
            <a:normAutofit fontScale="90000"/>
          </a:bodyPr>
          <a:lstStyle/>
          <a:p>
            <a:r>
              <a:rPr lang="ru-RU" dirty="0"/>
              <a:t>П</a:t>
            </a:r>
            <a:r>
              <a:rPr lang="ru-KZ" dirty="0"/>
              <a:t>роект коммерциализации</a:t>
            </a:r>
            <a:endParaRPr lang="en-US" dirty="0"/>
          </a:p>
        </p:txBody>
      </p:sp>
      <p:pic>
        <p:nvPicPr>
          <p:cNvPr id="4" name="Рисунок 3">
            <a:extLst>
              <a:ext uri="{FF2B5EF4-FFF2-40B4-BE49-F238E27FC236}">
                <a16:creationId xmlns:a16="http://schemas.microsoft.com/office/drawing/2014/main" id="{F2446203-1CDB-47E4-834A-7F6C8B85FE05}"/>
              </a:ext>
            </a:extLst>
          </p:cNvPr>
          <p:cNvPicPr>
            <a:picLocks noChangeAspect="1"/>
          </p:cNvPicPr>
          <p:nvPr/>
        </p:nvPicPr>
        <p:blipFill>
          <a:blip r:embed="rId2"/>
          <a:stretch>
            <a:fillRect/>
          </a:stretch>
        </p:blipFill>
        <p:spPr>
          <a:xfrm>
            <a:off x="247479" y="214068"/>
            <a:ext cx="2048249" cy="467874"/>
          </a:xfrm>
          <a:prstGeom prst="rect">
            <a:avLst/>
          </a:prstGeom>
        </p:spPr>
      </p:pic>
      <p:pic>
        <p:nvPicPr>
          <p:cNvPr id="5" name="Рисунок 4" descr="C:\Users\admin\Desktop\dly otcheta  foto 2023\доклад Кулгинову и министру выставка.jpg">
            <a:extLst>
              <a:ext uri="{FF2B5EF4-FFF2-40B4-BE49-F238E27FC236}">
                <a16:creationId xmlns:a16="http://schemas.microsoft.com/office/drawing/2014/main" id="{9FB2CE6D-E4E5-451F-A304-CEFF1DE606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5212" y="2760791"/>
            <a:ext cx="2991993" cy="1823638"/>
          </a:xfrm>
          <a:prstGeom prst="rect">
            <a:avLst/>
          </a:prstGeom>
          <a:noFill/>
          <a:ln>
            <a:noFill/>
          </a:ln>
        </p:spPr>
      </p:pic>
      <p:pic>
        <p:nvPicPr>
          <p:cNvPr id="6" name="Picture 21" descr="Возможно, это изображение 3 человека">
            <a:extLst>
              <a:ext uri="{FF2B5EF4-FFF2-40B4-BE49-F238E27FC236}">
                <a16:creationId xmlns:a16="http://schemas.microsoft.com/office/drawing/2014/main" id="{1ABFC9AC-49CF-4C75-B94C-DF4D5AA3FE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0447" y="444497"/>
            <a:ext cx="3977800" cy="2316294"/>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2">
            <a:extLst>
              <a:ext uri="{FF2B5EF4-FFF2-40B4-BE49-F238E27FC236}">
                <a16:creationId xmlns:a16="http://schemas.microsoft.com/office/drawing/2014/main" id="{190D4917-6CEF-4B4E-A2FD-CDAF1C9D8546}"/>
              </a:ext>
            </a:extLst>
          </p:cNvPr>
          <p:cNvSpPr>
            <a:spLocks noGrp="1"/>
          </p:cNvSpPr>
          <p:nvPr>
            <p:ph idx="1"/>
          </p:nvPr>
        </p:nvSpPr>
        <p:spPr>
          <a:xfrm>
            <a:off x="-24386" y="794863"/>
            <a:ext cx="8039509" cy="1066800"/>
          </a:xfrm>
          <a:solidFill>
            <a:schemeClr val="bg1">
              <a:lumMod val="95000"/>
            </a:schemeClr>
          </a:solidFill>
          <a:ln>
            <a:noFill/>
          </a:ln>
        </p:spPr>
        <p:txBody>
          <a:bodyPr>
            <a:normAutofit fontScale="55000" lnSpcReduction="20000"/>
          </a:bodyPr>
          <a:lstStyle/>
          <a:p>
            <a:r>
              <a:rPr lang="kk-KZ" dirty="0"/>
              <a:t>«Қазақстан Республикасы Ғылым және жоғары білім министрлігі Ғылым комитеті» мемлекеттік мекемесінің атынан «Ғылым қоры» АҚ-ның ғылыми және ғылыми зерттеулердің нәтижелерін коммерцияландыру бойынша 2023-2025 жылдарға арналған ғылыми-техникалық қызметі (немесе) перспективалық жобаларды гранттық қаржыландыруға арналған конкурсының қорытындысы </a:t>
            </a:r>
            <a:endParaRPr lang="ru-RU" dirty="0"/>
          </a:p>
          <a:p>
            <a:pPr algn="just"/>
            <a:r>
              <a:rPr lang="kk-KZ" dirty="0"/>
              <a:t>РҒНТД коммерцияландыру жөніндегі Ұлттық ғылыми кеңестің шешімімен «Софмая түйе сүтінен жасалған жаңа сусынның өндірім технологиясын ұйымдастыру және коммерцияландыру» С.З.Сағындықованың жобасы мақұлданды.</a:t>
            </a:r>
            <a:endParaRPr lang="ru-RU" dirty="0"/>
          </a:p>
          <a:p>
            <a:endParaRPr lang="ru-RU" sz="1200"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B4A8A0F-E948-4FF4-A222-38019A6D2E6E}"/>
              </a:ext>
            </a:extLst>
          </p:cNvPr>
          <p:cNvSpPr txBox="1"/>
          <p:nvPr/>
        </p:nvSpPr>
        <p:spPr>
          <a:xfrm>
            <a:off x="408432" y="5284204"/>
            <a:ext cx="4792899" cy="1077218"/>
          </a:xfrm>
          <a:prstGeom prst="rect">
            <a:avLst/>
          </a:prstGeom>
          <a:noFill/>
        </p:spPr>
        <p:txBody>
          <a:bodyPr wrap="square" rtlCol="0">
            <a:spAutoFit/>
          </a:bodyPr>
          <a:lstStyle/>
          <a:p>
            <a:r>
              <a:rPr lang="ru-RU" sz="1600" dirty="0">
                <a:solidFill>
                  <a:srgbClr val="002060"/>
                </a:solidFill>
                <a:latin typeface="Arial" panose="020B0604020202020204" pitchFamily="34" charset="0"/>
                <a:cs typeface="Arial" panose="020B0604020202020204" pitchFamily="34" charset="0"/>
              </a:rPr>
              <a:t>105 000 000 ₸ ЖШС </a:t>
            </a:r>
            <a:r>
              <a:rPr lang="en-US" sz="1600" dirty="0">
                <a:solidFill>
                  <a:srgbClr val="002060"/>
                </a:solidFill>
                <a:latin typeface="Arial" panose="020B0604020202020204" pitchFamily="34" charset="0"/>
                <a:cs typeface="Arial" panose="020B0604020202020204" pitchFamily="34" charset="0"/>
              </a:rPr>
              <a:t>AGARGAN</a:t>
            </a:r>
            <a:r>
              <a:rPr lang="kk-KZ" sz="1600" dirty="0">
                <a:solidFill>
                  <a:srgbClr val="002060"/>
                </a:solidFill>
                <a:latin typeface="Arial" panose="020B0604020202020204" pitchFamily="34" charset="0"/>
                <a:cs typeface="Arial" panose="020B0604020202020204" pitchFamily="34" charset="0"/>
              </a:rPr>
              <a:t> </a:t>
            </a:r>
            <a:r>
              <a:rPr lang="en-US" sz="1600" dirty="0">
                <a:solidFill>
                  <a:srgbClr val="002060"/>
                </a:solidFill>
                <a:latin typeface="Arial" panose="020B0604020202020204" pitchFamily="34" charset="0"/>
                <a:cs typeface="Arial" panose="020B0604020202020204" pitchFamily="34" charset="0"/>
              </a:rPr>
              <a:t>Asia milk</a:t>
            </a:r>
            <a:endParaRPr lang="ru-RU" sz="1600" dirty="0">
              <a:solidFill>
                <a:srgbClr val="002060"/>
              </a:solidFill>
              <a:latin typeface="Arial" panose="020B0604020202020204" pitchFamily="34" charset="0"/>
              <a:cs typeface="Arial" panose="020B0604020202020204" pitchFamily="34" charset="0"/>
            </a:endParaRPr>
          </a:p>
          <a:p>
            <a:r>
              <a:rPr lang="ru-RU" sz="1600" dirty="0">
                <a:solidFill>
                  <a:srgbClr val="002060"/>
                </a:solidFill>
                <a:latin typeface="Arial" panose="020B0604020202020204" pitchFamily="34" charset="0"/>
                <a:cs typeface="Arial" panose="020B0604020202020204" pitchFamily="34" charset="0"/>
              </a:rPr>
              <a:t>298 060 000 ₸</a:t>
            </a:r>
            <a:r>
              <a:rPr lang="ru-RU" sz="1600" b="1" dirty="0">
                <a:solidFill>
                  <a:srgbClr val="00206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тенге </a:t>
            </a:r>
            <a:r>
              <a:rPr lang="ru-RU" sz="1600" dirty="0" err="1">
                <a:solidFill>
                  <a:srgbClr val="002060"/>
                </a:solidFill>
                <a:latin typeface="Arial" panose="020B0604020202020204" pitchFamily="34" charset="0"/>
                <a:cs typeface="Arial" panose="020B0604020202020204" pitchFamily="34" charset="0"/>
              </a:rPr>
              <a:t>Ғылым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қоры</a:t>
            </a:r>
            <a:br>
              <a:rPr lang="ru-RU" sz="1600" dirty="0">
                <a:solidFill>
                  <a:srgbClr val="002060"/>
                </a:solidFill>
                <a:latin typeface="Arial" panose="020B0604020202020204" pitchFamily="34" charset="0"/>
                <a:cs typeface="Arial" panose="020B0604020202020204" pitchFamily="34" charset="0"/>
              </a:rPr>
            </a:br>
            <a:br>
              <a:rPr lang="ru-RU" sz="1600" dirty="0">
                <a:solidFill>
                  <a:srgbClr val="002060"/>
                </a:solidFill>
                <a:latin typeface="Arial" panose="020B0604020202020204" pitchFamily="34" charset="0"/>
                <a:cs typeface="Arial" panose="020B0604020202020204" pitchFamily="34" charset="0"/>
              </a:rPr>
            </a:br>
            <a:r>
              <a:rPr lang="ru-RU" sz="1600" dirty="0" err="1">
                <a:solidFill>
                  <a:srgbClr val="002060"/>
                </a:solidFill>
                <a:latin typeface="Arial" panose="020B0604020202020204" pitchFamily="34" charset="0"/>
                <a:cs typeface="Arial" panose="020B0604020202020204" pitchFamily="34" charset="0"/>
              </a:rPr>
              <a:t>Жалпы</a:t>
            </a:r>
            <a:r>
              <a:rPr lang="ru-RU" sz="1600" dirty="0">
                <a:solidFill>
                  <a:srgbClr val="002060"/>
                </a:solidFill>
                <a:latin typeface="Arial" panose="020B0604020202020204" pitchFamily="34" charset="0"/>
                <a:cs typeface="Arial" panose="020B0604020202020204" pitchFamily="34" charset="0"/>
              </a:rPr>
              <a:t>: 403 060 000 ₸ </a:t>
            </a:r>
            <a:r>
              <a:rPr lang="ru-RU" sz="1600" dirty="0" err="1">
                <a:solidFill>
                  <a:srgbClr val="002060"/>
                </a:solidFill>
                <a:latin typeface="Arial" panose="020B0604020202020204" pitchFamily="34" charset="0"/>
                <a:cs typeface="Arial" panose="020B0604020202020204" pitchFamily="34" charset="0"/>
              </a:rPr>
              <a:t>жобасы</a:t>
            </a:r>
            <a:endParaRPr lang="ru-RU" sz="1600" dirty="0">
              <a:solidFill>
                <a:srgbClr val="002060"/>
              </a:solidFill>
              <a:latin typeface="Arial" panose="020B0604020202020204" pitchFamily="34" charset="0"/>
              <a:cs typeface="Arial" panose="020B0604020202020204" pitchFamily="34" charset="0"/>
            </a:endParaRPr>
          </a:p>
        </p:txBody>
      </p:sp>
      <p:pic>
        <p:nvPicPr>
          <p:cNvPr id="9" name="Picture 25" descr="http://agargan.kz/thumb/2/2Mt0TnUmUzgljdIyOLxecQ/r100/d/asiamilk_logo.png">
            <a:extLst>
              <a:ext uri="{FF2B5EF4-FFF2-40B4-BE49-F238E27FC236}">
                <a16:creationId xmlns:a16="http://schemas.microsoft.com/office/drawing/2014/main" id="{8B5063B8-CF9F-4140-82E7-FDBB23E028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432" y="4607430"/>
            <a:ext cx="3851230" cy="587265"/>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a:extLst>
              <a:ext uri="{FF2B5EF4-FFF2-40B4-BE49-F238E27FC236}">
                <a16:creationId xmlns:a16="http://schemas.microsoft.com/office/drawing/2014/main" id="{8965E377-02A1-4673-B007-4FF6D185E306}"/>
              </a:ext>
            </a:extLst>
          </p:cNvPr>
          <p:cNvSpPr/>
          <p:nvPr/>
        </p:nvSpPr>
        <p:spPr>
          <a:xfrm>
            <a:off x="356614" y="4145095"/>
            <a:ext cx="4191000" cy="384721"/>
          </a:xfrm>
          <a:prstGeom prst="rect">
            <a:avLst/>
          </a:prstGeom>
        </p:spPr>
        <p:txBody>
          <a:bodyPr wrap="square">
            <a:spAutoFit/>
          </a:bodyPr>
          <a:lstStyle/>
          <a:p>
            <a:r>
              <a:rPr lang="kk-KZ" sz="1000" dirty="0">
                <a:latin typeface="Times New Roman" panose="02020603050405020304" pitchFamily="18" charset="0"/>
                <a:cs typeface="Times New Roman" panose="02020603050405020304" pitchFamily="18" charset="0"/>
              </a:rPr>
              <a:t>ҰҚК отырысына сілтеме</a:t>
            </a:r>
            <a:endParaRPr lang="ru-RU" sz="1000" dirty="0">
              <a:latin typeface="Times New Roman" panose="02020603050405020304" pitchFamily="18" charset="0"/>
              <a:cs typeface="Times New Roman" panose="02020603050405020304" pitchFamily="18" charset="0"/>
            </a:endParaRPr>
          </a:p>
          <a:p>
            <a:r>
              <a:rPr lang="ru-RU" sz="900" dirty="0">
                <a:solidFill>
                  <a:srgbClr val="002060"/>
                </a:solidFill>
                <a:latin typeface="Arial" panose="020B0604020202020204" pitchFamily="34" charset="0"/>
                <a:cs typeface="Arial" panose="020B0604020202020204" pitchFamily="34" charset="0"/>
                <a:hlinkClick r:id="rId6"/>
              </a:rPr>
              <a:t>https://www.youtube.com/watch?v=tWOCy0nGRKE</a:t>
            </a:r>
            <a:r>
              <a:rPr lang="ru-RU" sz="900" dirty="0">
                <a:solidFill>
                  <a:srgbClr val="002060"/>
                </a:solidFill>
                <a:latin typeface="Arial" panose="020B0604020202020204" pitchFamily="34" charset="0"/>
                <a:cs typeface="Arial" panose="020B0604020202020204" pitchFamily="34" charset="0"/>
              </a:rPr>
              <a:t> </a:t>
            </a:r>
          </a:p>
        </p:txBody>
      </p:sp>
      <p:sp>
        <p:nvSpPr>
          <p:cNvPr id="3" name="Прямоугольник 2"/>
          <p:cNvSpPr/>
          <p:nvPr/>
        </p:nvSpPr>
        <p:spPr>
          <a:xfrm>
            <a:off x="577515" y="2298100"/>
            <a:ext cx="6096000" cy="1200329"/>
          </a:xfrm>
          <a:prstGeom prst="rect">
            <a:avLst/>
          </a:prstGeom>
        </p:spPr>
        <p:txBody>
          <a:bodyPr>
            <a:spAutoFit/>
          </a:bodyPr>
          <a:lstStyle/>
          <a:p>
            <a:r>
              <a:rPr lang="kk-KZ" dirty="0">
                <a:latin typeface="Times New Roman" panose="02020603050405020304" pitchFamily="18" charset="0"/>
                <a:ea typeface="Calibri" panose="020F0502020204030204" pitchFamily="34" charset="0"/>
              </a:rPr>
              <a:t>2023-2025 жылдарға арналған ғылыми және (немесе) ғылыми-техникалық қызмет нәтижелерін коммерцияландырудың неғұрлым перспективалы жобаларын гранттық қаржыландыруға арналған конкурсы</a:t>
            </a:r>
            <a:endParaRPr lang="en-US" dirty="0"/>
          </a:p>
        </p:txBody>
      </p:sp>
      <p:sp>
        <p:nvSpPr>
          <p:cNvPr id="11" name="Прямоугольник 10"/>
          <p:cNvSpPr/>
          <p:nvPr/>
        </p:nvSpPr>
        <p:spPr>
          <a:xfrm>
            <a:off x="3398093" y="5814723"/>
            <a:ext cx="6096000" cy="981423"/>
          </a:xfrm>
          <a:prstGeom prst="rect">
            <a:avLst/>
          </a:prstGeom>
        </p:spPr>
        <p:txBody>
          <a:bodyPr>
            <a:spAutoFit/>
          </a:bodyPr>
          <a:lstStyle/>
          <a:p>
            <a:pPr indent="450215" algn="just">
              <a:lnSpc>
                <a:spcPct val="107000"/>
              </a:lnSpc>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Жоба тақырыбының атауы</a:t>
            </a:r>
            <a:r>
              <a:rPr lang="kk-KZ" dirty="0">
                <a:latin typeface="Times New Roman" panose="02020603050405020304" pitchFamily="18" charset="0"/>
                <a:ea typeface="Calibri" panose="020F0502020204030204" pitchFamily="34" charset="0"/>
                <a:cs typeface="Times New Roman" panose="02020603050405020304" pitchFamily="18" charset="0"/>
              </a:rPr>
              <a:t> — «Софмая» түйе сүтінен жаңа сусын өндіру технологиясын ұйымдастыру және коммерцияландыру</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AutoShape 2" descr="blob:https://web.whatsapp.com/930c4d99-4b2a-43a6-8d69-c9677f85a54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blob:https://web.whatsapp.com/8a7e18c6-2df2-470b-b1be-29cbdf001c7f"/>
          <p:cNvSpPr>
            <a:spLocks noChangeAspect="1" noChangeArrowheads="1"/>
          </p:cNvSpPr>
          <p:nvPr/>
        </p:nvSpPr>
        <p:spPr bwMode="auto">
          <a:xfrm>
            <a:off x="307974" y="7937"/>
            <a:ext cx="1621946" cy="31764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Рисунок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44583" y="5036509"/>
            <a:ext cx="2162622" cy="2090988"/>
          </a:xfrm>
          <a:prstGeom prst="rect">
            <a:avLst/>
          </a:prstGeom>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5123" y="4115863"/>
            <a:ext cx="2581918" cy="2157663"/>
          </a:xfrm>
          <a:prstGeom prst="rect">
            <a:avLst/>
          </a:prstGeom>
        </p:spPr>
      </p:pic>
      <p:sp>
        <p:nvSpPr>
          <p:cNvPr id="18" name="AutoShape 8" descr="blob:https://web.whatsapp.com/c1c98a6f-fed2-41b4-a6c8-2452069e5f6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Рисунок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1925" y="3654633"/>
            <a:ext cx="2543645" cy="1823746"/>
          </a:xfrm>
          <a:prstGeom prst="rect">
            <a:avLst/>
          </a:prstGeom>
        </p:spPr>
      </p:pic>
    </p:spTree>
    <p:extLst>
      <p:ext uri="{BB962C8B-B14F-4D97-AF65-F5344CB8AC3E}">
        <p14:creationId xmlns:p14="http://schemas.microsoft.com/office/powerpoint/2010/main" val="79314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a:extLst>
              <a:ext uri="{FF2B5EF4-FFF2-40B4-BE49-F238E27FC236}">
                <a16:creationId xmlns:a16="http://schemas.microsoft.com/office/drawing/2014/main" id="{6AE2BE37-C2D1-465E-B987-550D3C964CC1}"/>
              </a:ext>
            </a:extLst>
          </p:cNvPr>
          <p:cNvGraphicFramePr>
            <a:graphicFrameLocks noGrp="1"/>
          </p:cNvGraphicFramePr>
          <p:nvPr>
            <p:ph idx="1"/>
            <p:extLst>
              <p:ext uri="{D42A27DB-BD31-4B8C-83A1-F6EECF244321}">
                <p14:modId xmlns:p14="http://schemas.microsoft.com/office/powerpoint/2010/main" val="1589221055"/>
              </p:ext>
            </p:extLst>
          </p:nvPr>
        </p:nvGraphicFramePr>
        <p:xfrm>
          <a:off x="492743" y="596538"/>
          <a:ext cx="6781821" cy="3194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9">
            <a:extLst>
              <a:ext uri="{FF2B5EF4-FFF2-40B4-BE49-F238E27FC236}">
                <a16:creationId xmlns:a16="http://schemas.microsoft.com/office/drawing/2014/main" id="{4DEF7B00-1514-41B1-A3AC-77805A599E6F}"/>
              </a:ext>
            </a:extLst>
          </p:cNvPr>
          <p:cNvSpPr/>
          <p:nvPr/>
        </p:nvSpPr>
        <p:spPr>
          <a:xfrm>
            <a:off x="4788028" y="1283362"/>
            <a:ext cx="1342239" cy="1003867"/>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pic>
        <p:nvPicPr>
          <p:cNvPr id="14" name="Рисунок 13">
            <a:extLst>
              <a:ext uri="{FF2B5EF4-FFF2-40B4-BE49-F238E27FC236}">
                <a16:creationId xmlns:a16="http://schemas.microsoft.com/office/drawing/2014/main" id="{F2446203-1CDB-47E4-834A-7F6C8B85FE05}"/>
              </a:ext>
            </a:extLst>
          </p:cNvPr>
          <p:cNvPicPr>
            <a:picLocks noChangeAspect="1"/>
          </p:cNvPicPr>
          <p:nvPr/>
        </p:nvPicPr>
        <p:blipFill>
          <a:blip r:embed="rId7"/>
          <a:stretch>
            <a:fillRect/>
          </a:stretch>
        </p:blipFill>
        <p:spPr>
          <a:xfrm>
            <a:off x="292031" y="143093"/>
            <a:ext cx="1844368" cy="421302"/>
          </a:xfrm>
          <a:prstGeom prst="rect">
            <a:avLst/>
          </a:prstGeom>
        </p:spPr>
      </p:pic>
      <p:sp>
        <p:nvSpPr>
          <p:cNvPr id="3" name="TextBox 2">
            <a:extLst>
              <a:ext uri="{FF2B5EF4-FFF2-40B4-BE49-F238E27FC236}">
                <a16:creationId xmlns:a16="http://schemas.microsoft.com/office/drawing/2014/main" id="{386B522A-7755-4663-9D96-F2BDD3DD52DD}"/>
              </a:ext>
            </a:extLst>
          </p:cNvPr>
          <p:cNvSpPr txBox="1"/>
          <p:nvPr/>
        </p:nvSpPr>
        <p:spPr>
          <a:xfrm>
            <a:off x="4811010" y="1405180"/>
            <a:ext cx="1342238" cy="821763"/>
          </a:xfrm>
          <a:prstGeom prst="rect">
            <a:avLst/>
          </a:prstGeom>
          <a:noFill/>
        </p:spPr>
        <p:txBody>
          <a:bodyPr wrap="square" rtlCol="0">
            <a:spAutoFit/>
          </a:bodyPr>
          <a:lstStyle/>
          <a:p>
            <a:pPr lvl="0" algn="ctr" defTabSz="889000">
              <a:lnSpc>
                <a:spcPct val="90000"/>
              </a:lnSpc>
              <a:spcBef>
                <a:spcPct val="0"/>
              </a:spcBef>
              <a:spcAft>
                <a:spcPct val="35000"/>
              </a:spcAft>
              <a:defRPr/>
            </a:pPr>
            <a:r>
              <a:rPr lang="kk-KZ" sz="1200" dirty="0">
                <a:solidFill>
                  <a:prstClr val="white">
                    <a:hueOff val="0"/>
                    <a:satOff val="0"/>
                    <a:lumOff val="0"/>
                    <a:alphaOff val="0"/>
                  </a:prstClr>
                </a:solidFill>
                <a:latin typeface="Times New Roman" panose="02020603050405020304" pitchFamily="18" charset="0"/>
                <a:cs typeface="Times New Roman" panose="02020603050405020304" pitchFamily="18" charset="0"/>
              </a:rPr>
              <a:t>ҚР ҒЖБ БҒСБК кірмейтін журналдар</a:t>
            </a:r>
          </a:p>
          <a:p>
            <a:pPr lvl="0" algn="ctr" defTabSz="889000">
              <a:lnSpc>
                <a:spcPct val="90000"/>
              </a:lnSpc>
              <a:spcBef>
                <a:spcPct val="0"/>
              </a:spcBef>
              <a:spcAft>
                <a:spcPct val="35000"/>
              </a:spcAft>
              <a:defRPr/>
            </a:pPr>
            <a:r>
              <a:rPr lang="kk-KZ" sz="1200" dirty="0">
                <a:solidFill>
                  <a:prstClr val="white">
                    <a:hueOff val="0"/>
                    <a:satOff val="0"/>
                    <a:lumOff val="0"/>
                    <a:alphaOff val="0"/>
                  </a:prstClr>
                </a:solidFill>
                <a:latin typeface="Times New Roman" panose="02020603050405020304" pitchFamily="18" charset="0"/>
                <a:cs typeface="Times New Roman" panose="02020603050405020304" pitchFamily="18" charset="0"/>
              </a:rPr>
              <a:t>24 </a:t>
            </a:r>
            <a:endParaRPr lang="ru-RU" sz="1200" dirty="0">
              <a:solidFill>
                <a:prstClr val="white">
                  <a:hueOff val="0"/>
                  <a:satOff val="0"/>
                  <a:lumOff val="0"/>
                  <a:alphaOff val="0"/>
                </a:prstClr>
              </a:solidFill>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434901203"/>
              </p:ext>
            </p:extLst>
          </p:nvPr>
        </p:nvGraphicFramePr>
        <p:xfrm>
          <a:off x="434671" y="2409047"/>
          <a:ext cx="4798923" cy="1175364"/>
        </p:xfrm>
        <a:graphic>
          <a:graphicData uri="http://schemas.openxmlformats.org/drawingml/2006/table">
            <a:tbl>
              <a:tblPr firstRow="1" firstCol="1" bandRow="1">
                <a:tableStyleId>{5C22544A-7EE6-4342-B048-85BDC9FD1C3A}</a:tableStyleId>
              </a:tblPr>
              <a:tblGrid>
                <a:gridCol w="1681543">
                  <a:extLst>
                    <a:ext uri="{9D8B030D-6E8A-4147-A177-3AD203B41FA5}">
                      <a16:colId xmlns:a16="http://schemas.microsoft.com/office/drawing/2014/main" val="3355879687"/>
                    </a:ext>
                  </a:extLst>
                </a:gridCol>
                <a:gridCol w="1553891">
                  <a:extLst>
                    <a:ext uri="{9D8B030D-6E8A-4147-A177-3AD203B41FA5}">
                      <a16:colId xmlns:a16="http://schemas.microsoft.com/office/drawing/2014/main" val="2161919211"/>
                    </a:ext>
                  </a:extLst>
                </a:gridCol>
                <a:gridCol w="1563489">
                  <a:extLst>
                    <a:ext uri="{9D8B030D-6E8A-4147-A177-3AD203B41FA5}">
                      <a16:colId xmlns:a16="http://schemas.microsoft.com/office/drawing/2014/main" val="2854571917"/>
                    </a:ext>
                  </a:extLst>
                </a:gridCol>
              </a:tblGrid>
              <a:tr h="181625">
                <a:tc>
                  <a:txBody>
                    <a:bodyPr/>
                    <a:lstStyle/>
                    <a:p>
                      <a:pPr algn="ctr">
                        <a:lnSpc>
                          <a:spcPct val="107000"/>
                        </a:lnSpc>
                        <a:spcAft>
                          <a:spcPts val="0"/>
                        </a:spcAft>
                      </a:pPr>
                      <a:r>
                        <a:rPr lang="kk-KZ" sz="900" dirty="0">
                          <a:effectLst/>
                        </a:rPr>
                        <a:t>Ақпараттық база атауы</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ru-RU" sz="900" dirty="0">
                          <a:effectLst/>
                        </a:rPr>
                        <a:t>2022 ж.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rPr>
                        <a:t>2023 ж.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extLst>
                  <a:ext uri="{0D108BD9-81ED-4DB2-BD59-A6C34878D82A}">
                    <a16:rowId xmlns:a16="http://schemas.microsoft.com/office/drawing/2014/main" val="2826496583"/>
                  </a:ext>
                </a:extLst>
              </a:tr>
              <a:tr h="190947">
                <a:tc>
                  <a:txBody>
                    <a:bodyPr/>
                    <a:lstStyle/>
                    <a:p>
                      <a:pPr algn="just">
                        <a:lnSpc>
                          <a:spcPct val="107000"/>
                        </a:lnSpc>
                        <a:spcAft>
                          <a:spcPts val="0"/>
                        </a:spcAft>
                      </a:pPr>
                      <a:r>
                        <a:rPr lang="en-US" sz="900" dirty="0">
                          <a:effectLst/>
                        </a:rPr>
                        <a:t>Web of Science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3</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extLst>
                  <a:ext uri="{0D108BD9-81ED-4DB2-BD59-A6C34878D82A}">
                    <a16:rowId xmlns:a16="http://schemas.microsoft.com/office/drawing/2014/main" val="2719087672"/>
                  </a:ext>
                </a:extLst>
              </a:tr>
              <a:tr h="181625">
                <a:tc>
                  <a:txBody>
                    <a:bodyPr/>
                    <a:lstStyle/>
                    <a:p>
                      <a:pPr algn="just">
                        <a:lnSpc>
                          <a:spcPct val="107000"/>
                        </a:lnSpc>
                        <a:spcAft>
                          <a:spcPts val="0"/>
                        </a:spcAft>
                      </a:pPr>
                      <a:r>
                        <a:rPr lang="en-US" sz="900" dirty="0">
                          <a:effectLst/>
                        </a:rPr>
                        <a:t>Scopus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49</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30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extLst>
                  <a:ext uri="{0D108BD9-81ED-4DB2-BD59-A6C34878D82A}">
                    <a16:rowId xmlns:a16="http://schemas.microsoft.com/office/drawing/2014/main" val="271450696"/>
                  </a:ext>
                </a:extLst>
              </a:tr>
              <a:tr h="181625">
                <a:tc>
                  <a:txBody>
                    <a:bodyPr/>
                    <a:lstStyle/>
                    <a:p>
                      <a:pPr algn="just">
                        <a:lnSpc>
                          <a:spcPct val="107000"/>
                        </a:lnSpc>
                        <a:spcAft>
                          <a:spcPts val="0"/>
                        </a:spcAft>
                      </a:pPr>
                      <a:r>
                        <a:rPr lang="kk-KZ" sz="900" dirty="0">
                          <a:effectLst/>
                        </a:rPr>
                        <a:t>ҚР ҒЖБ БҒСБК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50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58</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extLst>
                  <a:ext uri="{0D108BD9-81ED-4DB2-BD59-A6C34878D82A}">
                    <a16:rowId xmlns:a16="http://schemas.microsoft.com/office/drawing/2014/main" val="3786045181"/>
                  </a:ext>
                </a:extLst>
              </a:tr>
              <a:tr h="0">
                <a:tc>
                  <a:txBody>
                    <a:bodyPr/>
                    <a:lstStyle/>
                    <a:p>
                      <a:pPr algn="just">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РҒДИ (РИНЦ)</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2</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10</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extLst>
                  <a:ext uri="{0D108BD9-81ED-4DB2-BD59-A6C34878D82A}">
                    <a16:rowId xmlns:a16="http://schemas.microsoft.com/office/drawing/2014/main" val="320158355"/>
                  </a:ext>
                </a:extLst>
              </a:tr>
              <a:tr h="299270">
                <a:tc>
                  <a:txBody>
                    <a:bodyPr/>
                    <a:lstStyle/>
                    <a:p>
                      <a:pPr algn="just">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Отандық және шетелдік конф.</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17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341</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extLst>
                  <a:ext uri="{0D108BD9-81ED-4DB2-BD59-A6C34878D82A}">
                    <a16:rowId xmlns:a16="http://schemas.microsoft.com/office/drawing/2014/main" val="1378442933"/>
                  </a:ext>
                </a:extLst>
              </a:tr>
            </a:tbl>
          </a:graphicData>
        </a:graphic>
      </p:graphicFrame>
      <p:sp>
        <p:nvSpPr>
          <p:cNvPr id="11" name="Прямоугольник 10">
            <a:extLst>
              <a:ext uri="{FF2B5EF4-FFF2-40B4-BE49-F238E27FC236}">
                <a16:creationId xmlns:a16="http://schemas.microsoft.com/office/drawing/2014/main" id="{CDCB8CD1-C1C4-40E2-98DC-0FE93AB3BA22}"/>
              </a:ext>
            </a:extLst>
          </p:cNvPr>
          <p:cNvSpPr/>
          <p:nvPr/>
        </p:nvSpPr>
        <p:spPr>
          <a:xfrm>
            <a:off x="6282026" y="1361933"/>
            <a:ext cx="1324068" cy="846726"/>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defTabSz="889000">
              <a:lnSpc>
                <a:spcPct val="90000"/>
              </a:lnSpc>
              <a:spcBef>
                <a:spcPct val="0"/>
              </a:spcBef>
              <a:spcAft>
                <a:spcPct val="35000"/>
              </a:spcAft>
              <a:defRPr/>
            </a:pPr>
            <a:r>
              <a:rPr lang="kk-KZ" sz="1200" dirty="0">
                <a:solidFill>
                  <a:prstClr val="white">
                    <a:hueOff val="0"/>
                    <a:satOff val="0"/>
                    <a:lumOff val="0"/>
                    <a:alphaOff val="0"/>
                  </a:prstClr>
                </a:solidFill>
                <a:latin typeface="Times New Roman" panose="02020603050405020304" pitchFamily="18" charset="0"/>
                <a:cs typeface="Times New Roman" panose="02020603050405020304" pitchFamily="18" charset="0"/>
              </a:rPr>
              <a:t>РҒДИ (РИНЦ)</a:t>
            </a:r>
          </a:p>
          <a:p>
            <a:pPr lvl="0" algn="ctr" defTabSz="889000">
              <a:lnSpc>
                <a:spcPct val="90000"/>
              </a:lnSpc>
              <a:spcBef>
                <a:spcPct val="0"/>
              </a:spcBef>
              <a:spcAft>
                <a:spcPct val="35000"/>
              </a:spcAft>
              <a:defRPr/>
            </a:pPr>
            <a:r>
              <a:rPr lang="kk-KZ" sz="1200" dirty="0">
                <a:solidFill>
                  <a:prstClr val="white">
                    <a:hueOff val="0"/>
                    <a:satOff val="0"/>
                    <a:lumOff val="0"/>
                    <a:alphaOff val="0"/>
                  </a:prstClr>
                </a:solidFill>
                <a:latin typeface="Times New Roman" panose="02020603050405020304" pitchFamily="18" charset="0"/>
                <a:cs typeface="Times New Roman" panose="02020603050405020304" pitchFamily="18" charset="0"/>
              </a:rPr>
              <a:t>10 </a:t>
            </a:r>
            <a:endParaRPr lang="ru-RU" sz="1200" dirty="0">
              <a:solidFill>
                <a:prstClr val="white">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96A9D151-19F1-4351-8F79-A65CE9F29BA7}"/>
              </a:ext>
            </a:extLst>
          </p:cNvPr>
          <p:cNvSpPr/>
          <p:nvPr/>
        </p:nvSpPr>
        <p:spPr>
          <a:xfrm>
            <a:off x="7734872" y="1385945"/>
            <a:ext cx="1155122" cy="846726"/>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defTabSz="889000">
              <a:lnSpc>
                <a:spcPct val="90000"/>
              </a:lnSpc>
              <a:spcBef>
                <a:spcPct val="0"/>
              </a:spcBef>
              <a:spcAft>
                <a:spcPct val="35000"/>
              </a:spcAft>
              <a:defRPr/>
            </a:pPr>
            <a:r>
              <a:rPr lang="kk-KZ" sz="1200" dirty="0">
                <a:solidFill>
                  <a:prstClr val="white">
                    <a:hueOff val="0"/>
                    <a:satOff val="0"/>
                    <a:lumOff val="0"/>
                    <a:alphaOff val="0"/>
                  </a:prstClr>
                </a:solidFill>
                <a:latin typeface="Times New Roman" panose="02020603050405020304" pitchFamily="18" charset="0"/>
                <a:cs typeface="Times New Roman" panose="02020603050405020304" pitchFamily="18" charset="0"/>
              </a:rPr>
              <a:t>Монография </a:t>
            </a:r>
          </a:p>
          <a:p>
            <a:pPr lvl="0" algn="ctr" defTabSz="889000">
              <a:lnSpc>
                <a:spcPct val="90000"/>
              </a:lnSpc>
              <a:spcBef>
                <a:spcPct val="0"/>
              </a:spcBef>
              <a:spcAft>
                <a:spcPct val="35000"/>
              </a:spcAft>
              <a:defRPr/>
            </a:pPr>
            <a:r>
              <a:rPr lang="kk-KZ" sz="1200" dirty="0">
                <a:solidFill>
                  <a:prstClr val="white">
                    <a:hueOff val="0"/>
                    <a:satOff val="0"/>
                    <a:lumOff val="0"/>
                    <a:alphaOff val="0"/>
                  </a:prstClr>
                </a:solidFill>
                <a:latin typeface="Times New Roman" panose="02020603050405020304" pitchFamily="18" charset="0"/>
                <a:cs typeface="Times New Roman" panose="02020603050405020304" pitchFamily="18" charset="0"/>
              </a:rPr>
              <a:t>4</a:t>
            </a:r>
            <a:endParaRPr lang="ru-RU" sz="1200" dirty="0">
              <a:solidFill>
                <a:prstClr val="white">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C5FEB84F-9763-40E0-8D3E-E3A685616F25}"/>
              </a:ext>
            </a:extLst>
          </p:cNvPr>
          <p:cNvSpPr/>
          <p:nvPr/>
        </p:nvSpPr>
        <p:spPr>
          <a:xfrm>
            <a:off x="9052285" y="1347043"/>
            <a:ext cx="1155122" cy="846726"/>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kk-KZ" sz="1200" dirty="0">
                <a:latin typeface="Times New Roman" panose="02020603050405020304" pitchFamily="18" charset="0"/>
                <a:cs typeface="Times New Roman" panose="02020603050405020304" pitchFamily="18" charset="0"/>
              </a:rPr>
              <a:t>ҚР конф</a:t>
            </a:r>
          </a:p>
          <a:p>
            <a:pPr algn="ctr"/>
            <a:r>
              <a:rPr lang="kk-KZ" sz="1200" dirty="0">
                <a:latin typeface="Times New Roman" panose="02020603050405020304" pitchFamily="18" charset="0"/>
                <a:cs typeface="Times New Roman" panose="02020603050405020304" pitchFamily="18" charset="0"/>
              </a:rPr>
              <a:t>295</a:t>
            </a:r>
            <a:endParaRPr lang="ru-RU" sz="1200" dirty="0">
              <a:latin typeface="Times New Roman" panose="02020603050405020304" pitchFamily="18" charset="0"/>
              <a:cs typeface="Times New Roman" panose="02020603050405020304" pitchFamily="18" charset="0"/>
            </a:endParaRPr>
          </a:p>
        </p:txBody>
      </p:sp>
      <p:sp>
        <p:nvSpPr>
          <p:cNvPr id="17" name="Прямоугольник 16">
            <a:extLst>
              <a:ext uri="{FF2B5EF4-FFF2-40B4-BE49-F238E27FC236}">
                <a16:creationId xmlns:a16="http://schemas.microsoft.com/office/drawing/2014/main" id="{6B459AEC-E455-47F0-A4EB-214A2C2210D4}"/>
              </a:ext>
            </a:extLst>
          </p:cNvPr>
          <p:cNvSpPr/>
          <p:nvPr/>
        </p:nvSpPr>
        <p:spPr>
          <a:xfrm>
            <a:off x="10392490" y="1362873"/>
            <a:ext cx="1155122" cy="846726"/>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kk-KZ" sz="1200" dirty="0">
                <a:latin typeface="Times New Roman" panose="02020603050405020304" pitchFamily="18" charset="0"/>
                <a:cs typeface="Times New Roman" panose="02020603050405020304" pitchFamily="18" charset="0"/>
              </a:rPr>
              <a:t>Шет конф</a:t>
            </a:r>
          </a:p>
          <a:p>
            <a:pPr algn="ctr"/>
            <a:r>
              <a:rPr lang="kk-KZ" sz="1200" dirty="0">
                <a:latin typeface="Times New Roman" panose="02020603050405020304" pitchFamily="18" charset="0"/>
                <a:cs typeface="Times New Roman" panose="02020603050405020304" pitchFamily="18" charset="0"/>
              </a:rPr>
              <a:t>46</a:t>
            </a:r>
            <a:endParaRPr lang="ru-RU" sz="1200" dirty="0">
              <a:latin typeface="Times New Roman" panose="02020603050405020304" pitchFamily="18" charset="0"/>
              <a:cs typeface="Times New Roman" panose="02020603050405020304" pitchFamily="18" charset="0"/>
            </a:endParaRPr>
          </a:p>
        </p:txBody>
      </p:sp>
      <p:graphicFrame>
        <p:nvGraphicFramePr>
          <p:cNvPr id="4" name="Таблица 3">
            <a:extLst>
              <a:ext uri="{FF2B5EF4-FFF2-40B4-BE49-F238E27FC236}">
                <a16:creationId xmlns:a16="http://schemas.microsoft.com/office/drawing/2014/main" id="{7E9101FD-87AF-4950-86E5-194B6D7B40A2}"/>
              </a:ext>
            </a:extLst>
          </p:cNvPr>
          <p:cNvGraphicFramePr>
            <a:graphicFrameLocks noGrp="1"/>
          </p:cNvGraphicFramePr>
          <p:nvPr>
            <p:extLst>
              <p:ext uri="{D42A27DB-BD31-4B8C-83A1-F6EECF244321}">
                <p14:modId xmlns:p14="http://schemas.microsoft.com/office/powerpoint/2010/main" val="680039598"/>
              </p:ext>
            </p:extLst>
          </p:nvPr>
        </p:nvGraphicFramePr>
        <p:xfrm>
          <a:off x="428186" y="3597432"/>
          <a:ext cx="4798923" cy="181625"/>
        </p:xfrm>
        <a:graphic>
          <a:graphicData uri="http://schemas.openxmlformats.org/drawingml/2006/table">
            <a:tbl>
              <a:tblPr firstRow="1" firstCol="1" bandRow="1">
                <a:tableStyleId>{5C22544A-7EE6-4342-B048-85BDC9FD1C3A}</a:tableStyleId>
              </a:tblPr>
              <a:tblGrid>
                <a:gridCol w="1681543">
                  <a:extLst>
                    <a:ext uri="{9D8B030D-6E8A-4147-A177-3AD203B41FA5}">
                      <a16:colId xmlns:a16="http://schemas.microsoft.com/office/drawing/2014/main" val="1197796798"/>
                    </a:ext>
                  </a:extLst>
                </a:gridCol>
                <a:gridCol w="1553891">
                  <a:extLst>
                    <a:ext uri="{9D8B030D-6E8A-4147-A177-3AD203B41FA5}">
                      <a16:colId xmlns:a16="http://schemas.microsoft.com/office/drawing/2014/main" val="3910267554"/>
                    </a:ext>
                  </a:extLst>
                </a:gridCol>
                <a:gridCol w="1563489">
                  <a:extLst>
                    <a:ext uri="{9D8B030D-6E8A-4147-A177-3AD203B41FA5}">
                      <a16:colId xmlns:a16="http://schemas.microsoft.com/office/drawing/2014/main" val="2585221578"/>
                    </a:ext>
                  </a:extLst>
                </a:gridCol>
              </a:tblGrid>
              <a:tr h="181625">
                <a:tc>
                  <a:txBody>
                    <a:bodyPr/>
                    <a:lstStyle/>
                    <a:p>
                      <a:pPr algn="just">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Монография</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7</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900" dirty="0">
                          <a:effectLst/>
                          <a:latin typeface="Calibri" panose="020F0502020204030204" pitchFamily="34" charset="0"/>
                          <a:ea typeface="Calibri" panose="020F0502020204030204" pitchFamily="34" charset="0"/>
                          <a:cs typeface="Times New Roman" panose="02020603050405020304" pitchFamily="18" charset="0"/>
                        </a:rPr>
                        <a:t>4</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6923" marR="56923" marT="0" marB="0"/>
                </a:tc>
                <a:extLst>
                  <a:ext uri="{0D108BD9-81ED-4DB2-BD59-A6C34878D82A}">
                    <a16:rowId xmlns:a16="http://schemas.microsoft.com/office/drawing/2014/main" val="4207086558"/>
                  </a:ext>
                </a:extLst>
              </a:tr>
            </a:tbl>
          </a:graphicData>
        </a:graphic>
      </p:graphicFrame>
      <p:sp>
        <p:nvSpPr>
          <p:cNvPr id="19" name="Прямоугольник 18">
            <a:extLst>
              <a:ext uri="{FF2B5EF4-FFF2-40B4-BE49-F238E27FC236}">
                <a16:creationId xmlns:a16="http://schemas.microsoft.com/office/drawing/2014/main" id="{E2F9ABB5-DEC4-4D63-A330-BCFA6198CC2C}"/>
              </a:ext>
            </a:extLst>
          </p:cNvPr>
          <p:cNvSpPr/>
          <p:nvPr/>
        </p:nvSpPr>
        <p:spPr>
          <a:xfrm>
            <a:off x="5826919" y="2681161"/>
            <a:ext cx="7243967" cy="338554"/>
          </a:xfrm>
          <a:prstGeom prst="rect">
            <a:avLst/>
          </a:prstGeom>
        </p:spPr>
        <p:txBody>
          <a:bodyPr wrap="square">
            <a:spAutoFit/>
          </a:bodyPr>
          <a:lstStyle/>
          <a:p>
            <a:r>
              <a:rPr lang="ru-RU" sz="1600" b="1" dirty="0">
                <a:solidFill>
                  <a:srgbClr val="191919"/>
                </a:solidFill>
              </a:rPr>
              <a:t>Факультет </a:t>
            </a:r>
            <a:r>
              <a:rPr lang="ru-RU" sz="1600" b="1" dirty="0" err="1">
                <a:solidFill>
                  <a:srgbClr val="191919"/>
                </a:solidFill>
              </a:rPr>
              <a:t>құрамы</a:t>
            </a:r>
            <a:r>
              <a:rPr lang="ru-RU" sz="1600" b="1" dirty="0">
                <a:solidFill>
                  <a:srgbClr val="191919"/>
                </a:solidFill>
              </a:rPr>
              <a:t> </a:t>
            </a:r>
            <a:r>
              <a:rPr lang="ru-RU" sz="1600" b="1" dirty="0" err="1">
                <a:solidFill>
                  <a:srgbClr val="191919"/>
                </a:solidFill>
              </a:rPr>
              <a:t>бойынша</a:t>
            </a:r>
            <a:r>
              <a:rPr lang="ru-RU" sz="1600" b="1" dirty="0">
                <a:solidFill>
                  <a:srgbClr val="191919"/>
                </a:solidFill>
              </a:rPr>
              <a:t> </a:t>
            </a:r>
            <a:r>
              <a:rPr lang="ru-RU" sz="1600" b="1" dirty="0" err="1">
                <a:solidFill>
                  <a:srgbClr val="191919"/>
                </a:solidFill>
              </a:rPr>
              <a:t>жарияланым</a:t>
            </a:r>
            <a:r>
              <a:rPr lang="ru-RU" sz="1600" b="1" dirty="0">
                <a:solidFill>
                  <a:srgbClr val="191919"/>
                </a:solidFill>
              </a:rPr>
              <a:t> </a:t>
            </a:r>
            <a:r>
              <a:rPr lang="ru-RU" sz="1600" b="1" dirty="0" err="1">
                <a:solidFill>
                  <a:srgbClr val="191919"/>
                </a:solidFill>
              </a:rPr>
              <a:t>динамикасы</a:t>
            </a:r>
            <a:r>
              <a:rPr lang="ru-RU" sz="1600" b="1" dirty="0">
                <a:solidFill>
                  <a:srgbClr val="191919"/>
                </a:solidFill>
              </a:rPr>
              <a:t> - 125</a:t>
            </a:r>
            <a:endParaRPr lang="ru-RU" sz="1600" dirty="0"/>
          </a:p>
        </p:txBody>
      </p:sp>
      <p:sp>
        <p:nvSpPr>
          <p:cNvPr id="20" name="Прямоугольник 19">
            <a:extLst>
              <a:ext uri="{FF2B5EF4-FFF2-40B4-BE49-F238E27FC236}">
                <a16:creationId xmlns:a16="http://schemas.microsoft.com/office/drawing/2014/main" id="{BD1D8772-DCE7-4987-A336-3D19D91E4837}"/>
              </a:ext>
            </a:extLst>
          </p:cNvPr>
          <p:cNvSpPr/>
          <p:nvPr/>
        </p:nvSpPr>
        <p:spPr>
          <a:xfrm>
            <a:off x="6267855" y="3203145"/>
            <a:ext cx="6096000" cy="646331"/>
          </a:xfrm>
          <a:prstGeom prst="rect">
            <a:avLst/>
          </a:prstGeom>
        </p:spPr>
        <p:txBody>
          <a:bodyPr>
            <a:spAutoFit/>
          </a:bodyPr>
          <a:lstStyle/>
          <a:p>
            <a:r>
              <a:rPr lang="ru-RU" i="1" dirty="0">
                <a:solidFill>
                  <a:srgbClr val="191919"/>
                </a:solidFill>
              </a:rPr>
              <a:t>Физика, математика </a:t>
            </a:r>
            <a:r>
              <a:rPr lang="ru-RU" i="1" dirty="0" err="1">
                <a:solidFill>
                  <a:srgbClr val="191919"/>
                </a:solidFill>
              </a:rPr>
              <a:t>және</a:t>
            </a:r>
            <a:r>
              <a:rPr lang="ru-RU" i="1" dirty="0">
                <a:solidFill>
                  <a:srgbClr val="191919"/>
                </a:solidFill>
              </a:rPr>
              <a:t> </a:t>
            </a:r>
            <a:r>
              <a:rPr lang="ru-RU" i="1" dirty="0" err="1">
                <a:solidFill>
                  <a:srgbClr val="191919"/>
                </a:solidFill>
              </a:rPr>
              <a:t>ақпараттық</a:t>
            </a:r>
            <a:r>
              <a:rPr lang="ru-RU" i="1" dirty="0">
                <a:solidFill>
                  <a:srgbClr val="191919"/>
                </a:solidFill>
              </a:rPr>
              <a:t> </a:t>
            </a:r>
            <a:r>
              <a:rPr lang="ru-RU" i="1" dirty="0" err="1">
                <a:solidFill>
                  <a:srgbClr val="191919"/>
                </a:solidFill>
              </a:rPr>
              <a:t>технологиялар</a:t>
            </a:r>
            <a:r>
              <a:rPr lang="ru-RU" i="1" dirty="0">
                <a:solidFill>
                  <a:srgbClr val="191919"/>
                </a:solidFill>
              </a:rPr>
              <a:t> </a:t>
            </a:r>
            <a:r>
              <a:rPr lang="ru-RU" i="1" dirty="0" err="1">
                <a:solidFill>
                  <a:srgbClr val="191919"/>
                </a:solidFill>
              </a:rPr>
              <a:t>факультеті</a:t>
            </a:r>
            <a:r>
              <a:rPr lang="ru-RU" i="1" dirty="0">
                <a:solidFill>
                  <a:srgbClr val="191919"/>
                </a:solidFill>
              </a:rPr>
              <a:t> - 46</a:t>
            </a:r>
            <a:endParaRPr lang="ru-RU" dirty="0"/>
          </a:p>
        </p:txBody>
      </p:sp>
      <p:sp>
        <p:nvSpPr>
          <p:cNvPr id="22" name="Прямоугольник 21">
            <a:extLst>
              <a:ext uri="{FF2B5EF4-FFF2-40B4-BE49-F238E27FC236}">
                <a16:creationId xmlns:a16="http://schemas.microsoft.com/office/drawing/2014/main" id="{509C14F2-B4A6-44FA-83D1-8E524DD68609}"/>
              </a:ext>
            </a:extLst>
          </p:cNvPr>
          <p:cNvSpPr/>
          <p:nvPr/>
        </p:nvSpPr>
        <p:spPr>
          <a:xfrm>
            <a:off x="6282026" y="3916420"/>
            <a:ext cx="4548040" cy="369332"/>
          </a:xfrm>
          <a:prstGeom prst="rect">
            <a:avLst/>
          </a:prstGeom>
        </p:spPr>
        <p:txBody>
          <a:bodyPr wrap="none">
            <a:spAutoFit/>
          </a:bodyPr>
          <a:lstStyle/>
          <a:p>
            <a:r>
              <a:rPr lang="ru-RU" i="1" dirty="0">
                <a:solidFill>
                  <a:srgbClr val="191919"/>
                </a:solidFill>
              </a:rPr>
              <a:t>Экономика </a:t>
            </a:r>
            <a:r>
              <a:rPr lang="ru-RU" i="1" dirty="0" err="1">
                <a:solidFill>
                  <a:srgbClr val="191919"/>
                </a:solidFill>
              </a:rPr>
              <a:t>және</a:t>
            </a:r>
            <a:r>
              <a:rPr lang="ru-RU" i="1" dirty="0">
                <a:solidFill>
                  <a:srgbClr val="191919"/>
                </a:solidFill>
              </a:rPr>
              <a:t> </a:t>
            </a:r>
            <a:r>
              <a:rPr lang="ru-RU" i="1" dirty="0" err="1">
                <a:solidFill>
                  <a:srgbClr val="191919"/>
                </a:solidFill>
              </a:rPr>
              <a:t>құқық</a:t>
            </a:r>
            <a:r>
              <a:rPr lang="ru-RU" i="1" dirty="0">
                <a:solidFill>
                  <a:srgbClr val="191919"/>
                </a:solidFill>
              </a:rPr>
              <a:t> </a:t>
            </a:r>
            <a:r>
              <a:rPr lang="ru-RU" i="1" dirty="0" err="1">
                <a:solidFill>
                  <a:srgbClr val="191919"/>
                </a:solidFill>
              </a:rPr>
              <a:t>факультеті</a:t>
            </a:r>
            <a:r>
              <a:rPr lang="ru-RU" i="1" dirty="0">
                <a:solidFill>
                  <a:srgbClr val="191919"/>
                </a:solidFill>
              </a:rPr>
              <a:t> - 25</a:t>
            </a:r>
            <a:endParaRPr lang="ru-RU" dirty="0"/>
          </a:p>
        </p:txBody>
      </p:sp>
      <p:sp>
        <p:nvSpPr>
          <p:cNvPr id="23" name="Прямоугольник 22">
            <a:extLst>
              <a:ext uri="{FF2B5EF4-FFF2-40B4-BE49-F238E27FC236}">
                <a16:creationId xmlns:a16="http://schemas.microsoft.com/office/drawing/2014/main" id="{AE340D52-C934-46A4-9818-0B5E92E9FBBB}"/>
              </a:ext>
            </a:extLst>
          </p:cNvPr>
          <p:cNvSpPr/>
          <p:nvPr/>
        </p:nvSpPr>
        <p:spPr>
          <a:xfrm>
            <a:off x="6225893" y="4291952"/>
            <a:ext cx="4894289" cy="369332"/>
          </a:xfrm>
          <a:prstGeom prst="rect">
            <a:avLst/>
          </a:prstGeom>
        </p:spPr>
        <p:txBody>
          <a:bodyPr wrap="none">
            <a:spAutoFit/>
          </a:bodyPr>
          <a:lstStyle/>
          <a:p>
            <a:r>
              <a:rPr lang="ru-RU" i="1" dirty="0" err="1">
                <a:solidFill>
                  <a:srgbClr val="191919"/>
                </a:solidFill>
              </a:rPr>
              <a:t>Инновациялық</a:t>
            </a:r>
            <a:r>
              <a:rPr lang="ru-RU" i="1" dirty="0">
                <a:solidFill>
                  <a:srgbClr val="191919"/>
                </a:solidFill>
              </a:rPr>
              <a:t> </a:t>
            </a:r>
            <a:r>
              <a:rPr lang="ru-RU" i="1" dirty="0" err="1">
                <a:solidFill>
                  <a:srgbClr val="191919"/>
                </a:solidFill>
              </a:rPr>
              <a:t>білім</a:t>
            </a:r>
            <a:r>
              <a:rPr lang="ru-RU" i="1" dirty="0">
                <a:solidFill>
                  <a:srgbClr val="191919"/>
                </a:solidFill>
              </a:rPr>
              <a:t> беру </a:t>
            </a:r>
            <a:r>
              <a:rPr lang="ru-RU" i="1" dirty="0" err="1">
                <a:solidFill>
                  <a:srgbClr val="191919"/>
                </a:solidFill>
              </a:rPr>
              <a:t>факультеті</a:t>
            </a:r>
            <a:r>
              <a:rPr lang="ru-RU" i="1" dirty="0">
                <a:solidFill>
                  <a:srgbClr val="191919"/>
                </a:solidFill>
              </a:rPr>
              <a:t> - 18</a:t>
            </a:r>
            <a:endParaRPr lang="ru-RU" dirty="0"/>
          </a:p>
        </p:txBody>
      </p:sp>
      <p:sp>
        <p:nvSpPr>
          <p:cNvPr id="24" name="Прямоугольник 23">
            <a:extLst>
              <a:ext uri="{FF2B5EF4-FFF2-40B4-BE49-F238E27FC236}">
                <a16:creationId xmlns:a16="http://schemas.microsoft.com/office/drawing/2014/main" id="{1E707DEA-BD12-490B-B696-407645054A8E}"/>
              </a:ext>
            </a:extLst>
          </p:cNvPr>
          <p:cNvSpPr/>
          <p:nvPr/>
        </p:nvSpPr>
        <p:spPr>
          <a:xfrm>
            <a:off x="6297069" y="4713690"/>
            <a:ext cx="5510432" cy="646331"/>
          </a:xfrm>
          <a:prstGeom prst="rect">
            <a:avLst/>
          </a:prstGeom>
        </p:spPr>
        <p:txBody>
          <a:bodyPr wrap="square">
            <a:spAutoFit/>
          </a:bodyPr>
          <a:lstStyle/>
          <a:p>
            <a:r>
              <a:rPr lang="ru-RU" i="1" dirty="0" err="1">
                <a:solidFill>
                  <a:srgbClr val="191919"/>
                </a:solidFill>
              </a:rPr>
              <a:t>Жаратылыстану</a:t>
            </a:r>
            <a:r>
              <a:rPr lang="ru-RU" i="1" dirty="0">
                <a:solidFill>
                  <a:srgbClr val="191919"/>
                </a:solidFill>
              </a:rPr>
              <a:t> </a:t>
            </a:r>
            <a:r>
              <a:rPr lang="ru-RU" i="1" dirty="0" err="1">
                <a:solidFill>
                  <a:srgbClr val="191919"/>
                </a:solidFill>
              </a:rPr>
              <a:t>және</a:t>
            </a:r>
            <a:r>
              <a:rPr lang="ru-RU" i="1" dirty="0">
                <a:solidFill>
                  <a:srgbClr val="191919"/>
                </a:solidFill>
              </a:rPr>
              <a:t> </a:t>
            </a:r>
            <a:r>
              <a:rPr lang="ru-RU" i="1" dirty="0" err="1">
                <a:solidFill>
                  <a:srgbClr val="191919"/>
                </a:solidFill>
              </a:rPr>
              <a:t>ауылшаруашылық</a:t>
            </a:r>
            <a:r>
              <a:rPr lang="ru-RU" i="1" dirty="0">
                <a:solidFill>
                  <a:srgbClr val="191919"/>
                </a:solidFill>
              </a:rPr>
              <a:t> </a:t>
            </a:r>
            <a:r>
              <a:rPr lang="ru-RU" i="1" dirty="0" err="1">
                <a:solidFill>
                  <a:srgbClr val="191919"/>
                </a:solidFill>
              </a:rPr>
              <a:t>ғылымдар</a:t>
            </a:r>
            <a:r>
              <a:rPr lang="ru-RU" i="1" dirty="0">
                <a:solidFill>
                  <a:srgbClr val="191919"/>
                </a:solidFill>
              </a:rPr>
              <a:t> </a:t>
            </a:r>
            <a:r>
              <a:rPr lang="ru-RU" i="1" dirty="0" err="1">
                <a:solidFill>
                  <a:srgbClr val="191919"/>
                </a:solidFill>
              </a:rPr>
              <a:t>факультеті</a:t>
            </a:r>
            <a:r>
              <a:rPr lang="ru-RU" i="1" dirty="0">
                <a:solidFill>
                  <a:srgbClr val="191919"/>
                </a:solidFill>
              </a:rPr>
              <a:t> - 15</a:t>
            </a:r>
            <a:endParaRPr lang="ru-RU" dirty="0"/>
          </a:p>
        </p:txBody>
      </p:sp>
      <p:sp>
        <p:nvSpPr>
          <p:cNvPr id="25" name="Прямоугольник 24">
            <a:extLst>
              <a:ext uri="{FF2B5EF4-FFF2-40B4-BE49-F238E27FC236}">
                <a16:creationId xmlns:a16="http://schemas.microsoft.com/office/drawing/2014/main" id="{E2177C61-8EBC-4152-961C-CB29F4BFC343}"/>
              </a:ext>
            </a:extLst>
          </p:cNvPr>
          <p:cNvSpPr/>
          <p:nvPr/>
        </p:nvSpPr>
        <p:spPr>
          <a:xfrm>
            <a:off x="6225892" y="5360021"/>
            <a:ext cx="5213836" cy="646331"/>
          </a:xfrm>
          <a:prstGeom prst="rect">
            <a:avLst/>
          </a:prstGeom>
        </p:spPr>
        <p:txBody>
          <a:bodyPr wrap="square">
            <a:spAutoFit/>
          </a:bodyPr>
          <a:lstStyle/>
          <a:p>
            <a:r>
              <a:rPr lang="ru-RU" i="1" dirty="0" err="1">
                <a:solidFill>
                  <a:srgbClr val="191919"/>
                </a:solidFill>
              </a:rPr>
              <a:t>Гуманитарлық</a:t>
            </a:r>
            <a:r>
              <a:rPr lang="ru-RU" i="1" dirty="0">
                <a:solidFill>
                  <a:srgbClr val="191919"/>
                </a:solidFill>
              </a:rPr>
              <a:t> </a:t>
            </a:r>
            <a:r>
              <a:rPr lang="ru-RU" i="1" dirty="0" err="1">
                <a:solidFill>
                  <a:srgbClr val="191919"/>
                </a:solidFill>
              </a:rPr>
              <a:t>ғылымдар</a:t>
            </a:r>
            <a:r>
              <a:rPr lang="ru-RU" i="1" dirty="0">
                <a:solidFill>
                  <a:srgbClr val="191919"/>
                </a:solidFill>
              </a:rPr>
              <a:t> </a:t>
            </a:r>
            <a:r>
              <a:rPr lang="ru-RU" i="1" dirty="0" err="1">
                <a:solidFill>
                  <a:srgbClr val="191919"/>
                </a:solidFill>
              </a:rPr>
              <a:t>және</a:t>
            </a:r>
            <a:r>
              <a:rPr lang="ru-RU" i="1" dirty="0">
                <a:solidFill>
                  <a:srgbClr val="191919"/>
                </a:solidFill>
              </a:rPr>
              <a:t> </a:t>
            </a:r>
            <a:r>
              <a:rPr lang="ru-RU" i="1" dirty="0" err="1">
                <a:solidFill>
                  <a:srgbClr val="191919"/>
                </a:solidFill>
              </a:rPr>
              <a:t>өнер</a:t>
            </a:r>
            <a:r>
              <a:rPr lang="ru-RU" i="1" dirty="0">
                <a:solidFill>
                  <a:srgbClr val="191919"/>
                </a:solidFill>
              </a:rPr>
              <a:t> </a:t>
            </a:r>
            <a:r>
              <a:rPr lang="ru-RU" i="1" dirty="0" err="1">
                <a:solidFill>
                  <a:srgbClr val="191919"/>
                </a:solidFill>
              </a:rPr>
              <a:t>факультеті</a:t>
            </a:r>
            <a:r>
              <a:rPr lang="ru-RU" i="1" dirty="0">
                <a:solidFill>
                  <a:srgbClr val="191919"/>
                </a:solidFill>
              </a:rPr>
              <a:t> - 12</a:t>
            </a:r>
            <a:endParaRPr lang="ru-RU" dirty="0"/>
          </a:p>
        </p:txBody>
      </p:sp>
      <p:sp>
        <p:nvSpPr>
          <p:cNvPr id="26" name="Прямоугольник 25">
            <a:extLst>
              <a:ext uri="{FF2B5EF4-FFF2-40B4-BE49-F238E27FC236}">
                <a16:creationId xmlns:a16="http://schemas.microsoft.com/office/drawing/2014/main" id="{6EEF57A6-8410-4EB7-ABB9-4238592BDB7A}"/>
              </a:ext>
            </a:extLst>
          </p:cNvPr>
          <p:cNvSpPr/>
          <p:nvPr/>
        </p:nvSpPr>
        <p:spPr>
          <a:xfrm>
            <a:off x="6232377" y="6061870"/>
            <a:ext cx="4160113" cy="369332"/>
          </a:xfrm>
          <a:prstGeom prst="rect">
            <a:avLst/>
          </a:prstGeom>
        </p:spPr>
        <p:txBody>
          <a:bodyPr wrap="none">
            <a:spAutoFit/>
          </a:bodyPr>
          <a:lstStyle/>
          <a:p>
            <a:r>
              <a:rPr lang="ru-RU" i="1" dirty="0" err="1">
                <a:solidFill>
                  <a:srgbClr val="191919"/>
                </a:solidFill>
              </a:rPr>
              <a:t>Көптілді</a:t>
            </a:r>
            <a:r>
              <a:rPr lang="ru-RU" i="1" dirty="0">
                <a:solidFill>
                  <a:srgbClr val="191919"/>
                </a:solidFill>
              </a:rPr>
              <a:t> </a:t>
            </a:r>
            <a:r>
              <a:rPr lang="ru-RU" i="1" dirty="0" err="1">
                <a:solidFill>
                  <a:srgbClr val="191919"/>
                </a:solidFill>
              </a:rPr>
              <a:t>білім</a:t>
            </a:r>
            <a:r>
              <a:rPr lang="ru-RU" i="1" dirty="0">
                <a:solidFill>
                  <a:srgbClr val="191919"/>
                </a:solidFill>
              </a:rPr>
              <a:t> беру </a:t>
            </a:r>
            <a:r>
              <a:rPr lang="ru-RU" i="1" dirty="0" err="1">
                <a:solidFill>
                  <a:srgbClr val="191919"/>
                </a:solidFill>
              </a:rPr>
              <a:t>факультеті</a:t>
            </a:r>
            <a:r>
              <a:rPr lang="ru-RU" i="1" dirty="0">
                <a:solidFill>
                  <a:srgbClr val="191919"/>
                </a:solidFill>
              </a:rPr>
              <a:t> - 9</a:t>
            </a:r>
            <a:endParaRPr lang="ru-RU" dirty="0"/>
          </a:p>
        </p:txBody>
      </p:sp>
      <p:cxnSp>
        <p:nvCxnSpPr>
          <p:cNvPr id="30" name="Прямая со стрелкой 29">
            <a:extLst>
              <a:ext uri="{FF2B5EF4-FFF2-40B4-BE49-F238E27FC236}">
                <a16:creationId xmlns:a16="http://schemas.microsoft.com/office/drawing/2014/main" id="{FA7B61A4-C872-491B-9C11-7B84E951EA29}"/>
              </a:ext>
            </a:extLst>
          </p:cNvPr>
          <p:cNvCxnSpPr/>
          <p:nvPr/>
        </p:nvCxnSpPr>
        <p:spPr>
          <a:xfrm flipH="1">
            <a:off x="6095999" y="3278221"/>
            <a:ext cx="129893" cy="30798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Таблица 7">
            <a:extLst>
              <a:ext uri="{FF2B5EF4-FFF2-40B4-BE49-F238E27FC236}">
                <a16:creationId xmlns:a16="http://schemas.microsoft.com/office/drawing/2014/main" id="{942BE4E3-7EAE-46F4-B5D5-971AB9E4A586}"/>
              </a:ext>
            </a:extLst>
          </p:cNvPr>
          <p:cNvGraphicFramePr>
            <a:graphicFrameLocks noGrp="1"/>
          </p:cNvGraphicFramePr>
          <p:nvPr>
            <p:extLst>
              <p:ext uri="{D42A27DB-BD31-4B8C-83A1-F6EECF244321}">
                <p14:modId xmlns:p14="http://schemas.microsoft.com/office/powerpoint/2010/main" val="4106955977"/>
              </p:ext>
            </p:extLst>
          </p:nvPr>
        </p:nvGraphicFramePr>
        <p:xfrm>
          <a:off x="428186" y="3903204"/>
          <a:ext cx="4720184" cy="971437"/>
        </p:xfrm>
        <a:graphic>
          <a:graphicData uri="http://schemas.openxmlformats.org/drawingml/2006/table">
            <a:tbl>
              <a:tblPr firstRow="1" bandRow="1">
                <a:tableStyleId>{5C22544A-7EE6-4342-B048-85BDC9FD1C3A}</a:tableStyleId>
              </a:tblPr>
              <a:tblGrid>
                <a:gridCol w="2436425">
                  <a:extLst>
                    <a:ext uri="{9D8B030D-6E8A-4147-A177-3AD203B41FA5}">
                      <a16:colId xmlns:a16="http://schemas.microsoft.com/office/drawing/2014/main" val="956125394"/>
                    </a:ext>
                  </a:extLst>
                </a:gridCol>
                <a:gridCol w="1190916">
                  <a:extLst>
                    <a:ext uri="{9D8B030D-6E8A-4147-A177-3AD203B41FA5}">
                      <a16:colId xmlns:a16="http://schemas.microsoft.com/office/drawing/2014/main" val="3780289894"/>
                    </a:ext>
                  </a:extLst>
                </a:gridCol>
                <a:gridCol w="1092843">
                  <a:extLst>
                    <a:ext uri="{9D8B030D-6E8A-4147-A177-3AD203B41FA5}">
                      <a16:colId xmlns:a16="http://schemas.microsoft.com/office/drawing/2014/main" val="747765285"/>
                    </a:ext>
                  </a:extLst>
                </a:gridCol>
              </a:tblGrid>
              <a:tr h="400015">
                <a:tc>
                  <a:txBody>
                    <a:bodyPr/>
                    <a:lstStyle/>
                    <a:p>
                      <a:r>
                        <a:rPr lang="kk-KZ" sz="1100" b="1" kern="1200" dirty="0">
                          <a:solidFill>
                            <a:schemeClr val="lt1"/>
                          </a:solidFill>
                          <a:effectLst/>
                          <a:latin typeface="Times New Roman" panose="02020603050405020304" pitchFamily="18" charset="0"/>
                          <a:ea typeface="+mn-ea"/>
                          <a:cs typeface="Times New Roman" panose="02020603050405020304" pitchFamily="18" charset="0"/>
                        </a:rPr>
                        <a:t>Интелектуалдық меншік объектілері</a:t>
                      </a:r>
                      <a:endParaRPr lang="ru-RU" sz="1100" dirty="0">
                        <a:latin typeface="Times New Roman" panose="02020603050405020304" pitchFamily="18" charset="0"/>
                        <a:cs typeface="Times New Roman" panose="02020603050405020304" pitchFamily="18" charset="0"/>
                      </a:endParaRPr>
                    </a:p>
                  </a:txBody>
                  <a:tcPr/>
                </a:tc>
                <a:tc>
                  <a:txBody>
                    <a:bodyPr/>
                    <a:lstStyle/>
                    <a:p>
                      <a:r>
                        <a:rPr lang="kk-KZ" sz="1100" dirty="0">
                          <a:latin typeface="Times New Roman" panose="02020603050405020304" pitchFamily="18" charset="0"/>
                          <a:cs typeface="Times New Roman" panose="02020603050405020304" pitchFamily="18" charset="0"/>
                        </a:rPr>
                        <a:t>2022 ж.</a:t>
                      </a:r>
                      <a:endParaRPr lang="ru-RU" sz="1100" dirty="0">
                        <a:latin typeface="Times New Roman" panose="02020603050405020304" pitchFamily="18" charset="0"/>
                        <a:cs typeface="Times New Roman" panose="02020603050405020304" pitchFamily="18" charset="0"/>
                      </a:endParaRPr>
                    </a:p>
                  </a:txBody>
                  <a:tcPr/>
                </a:tc>
                <a:tc>
                  <a:txBody>
                    <a:bodyPr/>
                    <a:lstStyle/>
                    <a:p>
                      <a:r>
                        <a:rPr lang="kk-KZ" sz="1100" dirty="0">
                          <a:latin typeface="Times New Roman" panose="02020603050405020304" pitchFamily="18" charset="0"/>
                          <a:cs typeface="Times New Roman" panose="02020603050405020304" pitchFamily="18" charset="0"/>
                        </a:rPr>
                        <a:t>2023 ж.</a:t>
                      </a:r>
                      <a:endParaRPr lang="ru-RU"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60209957"/>
                  </a:ext>
                </a:extLst>
              </a:tr>
              <a:tr h="2428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Авторлық құқықтар</a:t>
                      </a:r>
                      <a:endParaRPr lang="ru-RU" sz="1100" dirty="0">
                        <a:latin typeface="Times New Roman" panose="02020603050405020304" pitchFamily="18" charset="0"/>
                        <a:cs typeface="Times New Roman" panose="02020603050405020304" pitchFamily="18" charset="0"/>
                      </a:endParaRPr>
                    </a:p>
                  </a:txBody>
                  <a:tcPr/>
                </a:tc>
                <a:tc>
                  <a:txBody>
                    <a:bodyPr/>
                    <a:lstStyle/>
                    <a:p>
                      <a:pPr algn="ctr">
                        <a:lnSpc>
                          <a:spcPct val="107000"/>
                        </a:lnSpc>
                        <a:spcAft>
                          <a:spcPts val="0"/>
                        </a:spcAft>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923" marR="56923" marT="0" marB="0"/>
                </a:tc>
                <a:tc>
                  <a:txBody>
                    <a:bodyPr/>
                    <a:lstStyle/>
                    <a:p>
                      <a:pPr algn="ctr">
                        <a:lnSpc>
                          <a:spcPct val="107000"/>
                        </a:lnSpc>
                        <a:spcAft>
                          <a:spcPts val="0"/>
                        </a:spcAft>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923" marR="56923" marT="0" marB="0"/>
                </a:tc>
                <a:extLst>
                  <a:ext uri="{0D108BD9-81ED-4DB2-BD59-A6C34878D82A}">
                    <a16:rowId xmlns:a16="http://schemas.microsoft.com/office/drawing/2014/main" val="892107493"/>
                  </a:ext>
                </a:extLst>
              </a:tr>
              <a:tr h="285637">
                <a:tc>
                  <a:txBody>
                    <a:bodyPr/>
                    <a:lstStyle/>
                    <a:p>
                      <a:pPr algn="just">
                        <a:lnSpc>
                          <a:spcPct val="107000"/>
                        </a:lnSpc>
                        <a:spcAft>
                          <a:spcPts val="0"/>
                        </a:spcAft>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Патент</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847" marR="56847" marT="0" marB="0"/>
                </a:tc>
                <a:tc>
                  <a:txBody>
                    <a:bodyPr/>
                    <a:lstStyle/>
                    <a:p>
                      <a:pPr algn="ctr">
                        <a:lnSpc>
                          <a:spcPct val="107000"/>
                        </a:lnSpc>
                        <a:spcAft>
                          <a:spcPts val="0"/>
                        </a:spcAft>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847" marR="56847" marT="0" marB="0"/>
                </a:tc>
                <a:tc>
                  <a:txBody>
                    <a:bodyPr/>
                    <a:lstStyle/>
                    <a:p>
                      <a:pPr algn="ctr">
                        <a:lnSpc>
                          <a:spcPct val="107000"/>
                        </a:lnSpc>
                        <a:spcAft>
                          <a:spcPts val="0"/>
                        </a:spcAft>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847" marR="56847" marT="0" marB="0"/>
                </a:tc>
                <a:extLst>
                  <a:ext uri="{0D108BD9-81ED-4DB2-BD59-A6C34878D82A}">
                    <a16:rowId xmlns:a16="http://schemas.microsoft.com/office/drawing/2014/main" val="3459831882"/>
                  </a:ext>
                </a:extLst>
              </a:tr>
            </a:tbl>
          </a:graphicData>
        </a:graphic>
      </p:graphicFrame>
      <p:graphicFrame>
        <p:nvGraphicFramePr>
          <p:cNvPr id="16" name="Диаграмма 15">
            <a:extLst>
              <a:ext uri="{FF2B5EF4-FFF2-40B4-BE49-F238E27FC236}">
                <a16:creationId xmlns:a16="http://schemas.microsoft.com/office/drawing/2014/main" id="{63EC2EE1-F535-4121-90DC-ED8CCA46A745}"/>
              </a:ext>
            </a:extLst>
          </p:cNvPr>
          <p:cNvGraphicFramePr/>
          <p:nvPr>
            <p:extLst>
              <p:ext uri="{D42A27DB-BD31-4B8C-83A1-F6EECF244321}">
                <p14:modId xmlns:p14="http://schemas.microsoft.com/office/powerpoint/2010/main" val="4132314820"/>
              </p:ext>
            </p:extLst>
          </p:nvPr>
        </p:nvGraphicFramePr>
        <p:xfrm>
          <a:off x="492743" y="4767308"/>
          <a:ext cx="4933385" cy="202825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7825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2E93064-4625-45B0-B1F5-ECA5711ECCD2}"/>
              </a:ext>
            </a:extLst>
          </p:cNvPr>
          <p:cNvPicPr>
            <a:picLocks noChangeAspect="1"/>
          </p:cNvPicPr>
          <p:nvPr/>
        </p:nvPicPr>
        <p:blipFill>
          <a:blip r:embed="rId2"/>
          <a:stretch>
            <a:fillRect/>
          </a:stretch>
        </p:blipFill>
        <p:spPr>
          <a:xfrm>
            <a:off x="526275" y="253026"/>
            <a:ext cx="1837546" cy="419744"/>
          </a:xfrm>
          <a:prstGeom prst="rect">
            <a:avLst/>
          </a:prstGeom>
        </p:spPr>
      </p:pic>
      <p:sp>
        <p:nvSpPr>
          <p:cNvPr id="2" name="Прямоугольник 1">
            <a:extLst>
              <a:ext uri="{FF2B5EF4-FFF2-40B4-BE49-F238E27FC236}">
                <a16:creationId xmlns:a16="http://schemas.microsoft.com/office/drawing/2014/main" id="{288D340A-F066-449C-9508-E831A61BAF1E}"/>
              </a:ext>
            </a:extLst>
          </p:cNvPr>
          <p:cNvSpPr/>
          <p:nvPr/>
        </p:nvSpPr>
        <p:spPr>
          <a:xfrm>
            <a:off x="707076" y="1083518"/>
            <a:ext cx="7782128" cy="400110"/>
          </a:xfrm>
          <a:prstGeom prst="rect">
            <a:avLst/>
          </a:prstGeom>
        </p:spPr>
        <p:txBody>
          <a:bodyPr wrap="square">
            <a:spAutoFit/>
          </a:bodyPr>
          <a:lstStyle/>
          <a:p>
            <a:r>
              <a:rPr lang="ru-RU" sz="2000" b="1" dirty="0">
                <a:solidFill>
                  <a:schemeClr val="accent1"/>
                </a:solidFill>
                <a:latin typeface="Times New Roman" panose="02020603050405020304" pitchFamily="18" charset="0"/>
                <a:ea typeface="+mj-ea"/>
                <a:cs typeface="Times New Roman" panose="02020603050405020304" pitchFamily="18" charset="0"/>
              </a:rPr>
              <a:t>2023 </a:t>
            </a:r>
            <a:r>
              <a:rPr lang="ru-RU" sz="2000" b="1" dirty="0" err="1">
                <a:solidFill>
                  <a:schemeClr val="accent1"/>
                </a:solidFill>
                <a:latin typeface="Times New Roman" panose="02020603050405020304" pitchFamily="18" charset="0"/>
                <a:ea typeface="+mj-ea"/>
                <a:cs typeface="Times New Roman" panose="02020603050405020304" pitchFamily="18" charset="0"/>
              </a:rPr>
              <a:t>жылы</a:t>
            </a:r>
            <a:r>
              <a:rPr lang="ru-RU" sz="2000" b="1" dirty="0">
                <a:solidFill>
                  <a:schemeClr val="accent1"/>
                </a:solidFill>
                <a:latin typeface="Times New Roman" panose="02020603050405020304" pitchFamily="18" charset="0"/>
                <a:ea typeface="+mj-ea"/>
                <a:cs typeface="Times New Roman" panose="02020603050405020304" pitchFamily="18" charset="0"/>
              </a:rPr>
              <a:t> </a:t>
            </a:r>
            <a:r>
              <a:rPr lang="ru-RU" sz="2000" b="1" dirty="0" err="1">
                <a:solidFill>
                  <a:schemeClr val="accent1"/>
                </a:solidFill>
                <a:latin typeface="Times New Roman" panose="02020603050405020304" pitchFamily="18" charset="0"/>
                <a:ea typeface="+mj-ea"/>
                <a:cs typeface="Times New Roman" panose="02020603050405020304" pitchFamily="18" charset="0"/>
              </a:rPr>
              <a:t>өткізілген</a:t>
            </a:r>
            <a:r>
              <a:rPr lang="ru-RU" sz="2000" b="1" dirty="0">
                <a:solidFill>
                  <a:schemeClr val="accent1"/>
                </a:solidFill>
                <a:latin typeface="Times New Roman" panose="02020603050405020304" pitchFamily="18" charset="0"/>
                <a:ea typeface="+mj-ea"/>
                <a:cs typeface="Times New Roman" panose="02020603050405020304" pitchFamily="18" charset="0"/>
              </a:rPr>
              <a:t> </a:t>
            </a:r>
            <a:r>
              <a:rPr lang="ru-RU" sz="2000" b="1" dirty="0" err="1">
                <a:solidFill>
                  <a:schemeClr val="accent1"/>
                </a:solidFill>
                <a:latin typeface="Times New Roman" panose="02020603050405020304" pitchFamily="18" charset="0"/>
                <a:ea typeface="+mj-ea"/>
                <a:cs typeface="Times New Roman" panose="02020603050405020304" pitchFamily="18" charset="0"/>
              </a:rPr>
              <a:t>ғылыми</a:t>
            </a:r>
            <a:r>
              <a:rPr lang="ru-RU" sz="2000" b="1" dirty="0">
                <a:solidFill>
                  <a:schemeClr val="accent1"/>
                </a:solidFill>
                <a:latin typeface="Times New Roman" panose="02020603050405020304" pitchFamily="18" charset="0"/>
                <a:ea typeface="+mj-ea"/>
                <a:cs typeface="Times New Roman" panose="02020603050405020304" pitchFamily="18" charset="0"/>
              </a:rPr>
              <a:t> </a:t>
            </a:r>
            <a:r>
              <a:rPr lang="ru-RU" sz="2000" b="1" dirty="0" err="1">
                <a:solidFill>
                  <a:schemeClr val="accent1"/>
                </a:solidFill>
                <a:latin typeface="Times New Roman" panose="02020603050405020304" pitchFamily="18" charset="0"/>
                <a:ea typeface="+mj-ea"/>
                <a:cs typeface="Times New Roman" panose="02020603050405020304" pitchFamily="18" charset="0"/>
              </a:rPr>
              <a:t>іс-шаралар</a:t>
            </a:r>
            <a:r>
              <a:rPr lang="ru-RU" sz="2000" b="1" dirty="0">
                <a:solidFill>
                  <a:schemeClr val="accent1"/>
                </a:solidFill>
                <a:latin typeface="Times New Roman" panose="02020603050405020304" pitchFamily="18" charset="0"/>
                <a:ea typeface="+mj-ea"/>
                <a:cs typeface="Times New Roman" panose="02020603050405020304" pitchFamily="18" charset="0"/>
              </a:rPr>
              <a:t> </a:t>
            </a:r>
          </a:p>
        </p:txBody>
      </p:sp>
      <p:sp>
        <p:nvSpPr>
          <p:cNvPr id="3" name="Прямоугольник 2">
            <a:extLst>
              <a:ext uri="{FF2B5EF4-FFF2-40B4-BE49-F238E27FC236}">
                <a16:creationId xmlns:a16="http://schemas.microsoft.com/office/drawing/2014/main" id="{A6550983-F1B1-4320-B4DF-CE5F1F985D59}"/>
              </a:ext>
            </a:extLst>
          </p:cNvPr>
          <p:cNvSpPr/>
          <p:nvPr/>
        </p:nvSpPr>
        <p:spPr>
          <a:xfrm>
            <a:off x="526275" y="2106198"/>
            <a:ext cx="218044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err="1"/>
              <a:t>Конференциялар</a:t>
            </a:r>
            <a:r>
              <a:rPr lang="ru-RU" dirty="0"/>
              <a:t> (</a:t>
            </a:r>
            <a:r>
              <a:rPr lang="ru-RU" dirty="0" err="1"/>
              <a:t>халықаралық</a:t>
            </a:r>
            <a:r>
              <a:rPr lang="ru-RU" dirty="0"/>
              <a:t>, </a:t>
            </a:r>
            <a:r>
              <a:rPr lang="ru-RU" dirty="0" err="1"/>
              <a:t>республикалық</a:t>
            </a:r>
            <a:r>
              <a:rPr lang="ru-RU" dirty="0"/>
              <a:t>)</a:t>
            </a:r>
          </a:p>
        </p:txBody>
      </p:sp>
      <p:sp>
        <p:nvSpPr>
          <p:cNvPr id="6" name="Прямоугольник 5">
            <a:extLst>
              <a:ext uri="{FF2B5EF4-FFF2-40B4-BE49-F238E27FC236}">
                <a16:creationId xmlns:a16="http://schemas.microsoft.com/office/drawing/2014/main" id="{B5FE2D34-3613-4372-AD5C-E691B1454B63}"/>
              </a:ext>
            </a:extLst>
          </p:cNvPr>
          <p:cNvSpPr/>
          <p:nvPr/>
        </p:nvSpPr>
        <p:spPr>
          <a:xfrm>
            <a:off x="3115589" y="2091766"/>
            <a:ext cx="177920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err="1"/>
              <a:t>Ғылыми</a:t>
            </a:r>
            <a:r>
              <a:rPr lang="ru-RU" dirty="0"/>
              <a:t> </a:t>
            </a:r>
            <a:r>
              <a:rPr lang="ru-RU" dirty="0" err="1"/>
              <a:t>мектеп</a:t>
            </a:r>
            <a:r>
              <a:rPr lang="ru-RU" dirty="0"/>
              <a:t> </a:t>
            </a:r>
            <a:r>
              <a:rPr lang="ru-RU" dirty="0" err="1"/>
              <a:t>шеңберінде</a:t>
            </a:r>
            <a:endParaRPr lang="ru-RU" dirty="0"/>
          </a:p>
        </p:txBody>
      </p:sp>
      <p:sp>
        <p:nvSpPr>
          <p:cNvPr id="8" name="Прямоугольник 7">
            <a:extLst>
              <a:ext uri="{FF2B5EF4-FFF2-40B4-BE49-F238E27FC236}">
                <a16:creationId xmlns:a16="http://schemas.microsoft.com/office/drawing/2014/main" id="{7DF3DF2C-5616-422C-B7C8-C704E556FB45}"/>
              </a:ext>
            </a:extLst>
          </p:cNvPr>
          <p:cNvSpPr/>
          <p:nvPr/>
        </p:nvSpPr>
        <p:spPr>
          <a:xfrm>
            <a:off x="5303668" y="2176353"/>
            <a:ext cx="2266465"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err="1"/>
              <a:t>Ғылыми</a:t>
            </a:r>
            <a:r>
              <a:rPr lang="ru-RU" dirty="0"/>
              <a:t> </a:t>
            </a:r>
            <a:r>
              <a:rPr lang="ru-RU" dirty="0" err="1"/>
              <a:t>форумдар</a:t>
            </a:r>
            <a:r>
              <a:rPr lang="ru-RU" dirty="0"/>
              <a:t>, </a:t>
            </a:r>
            <a:r>
              <a:rPr lang="ru-RU" dirty="0" err="1"/>
              <a:t>симпозиумдар</a:t>
            </a:r>
            <a:r>
              <a:rPr lang="ru-RU" dirty="0"/>
              <a:t>, </a:t>
            </a:r>
            <a:r>
              <a:rPr lang="ru-RU" dirty="0" err="1"/>
              <a:t>семинарлар</a:t>
            </a:r>
            <a:endParaRPr lang="ru-RU" dirty="0"/>
          </a:p>
        </p:txBody>
      </p:sp>
      <p:sp>
        <p:nvSpPr>
          <p:cNvPr id="9" name="Прямоугольник 8">
            <a:extLst>
              <a:ext uri="{FF2B5EF4-FFF2-40B4-BE49-F238E27FC236}">
                <a16:creationId xmlns:a16="http://schemas.microsoft.com/office/drawing/2014/main" id="{57E92FFB-5DE2-4099-B0A3-1BF2C149C709}"/>
              </a:ext>
            </a:extLst>
          </p:cNvPr>
          <p:cNvSpPr/>
          <p:nvPr/>
        </p:nvSpPr>
        <p:spPr>
          <a:xfrm>
            <a:off x="7843269" y="2176353"/>
            <a:ext cx="166371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err="1"/>
              <a:t>Ғылыми</a:t>
            </a:r>
            <a:r>
              <a:rPr lang="ru-RU" dirty="0"/>
              <a:t> </a:t>
            </a:r>
            <a:r>
              <a:rPr lang="ru-RU" dirty="0" err="1"/>
              <a:t>дөңгелек</a:t>
            </a:r>
            <a:r>
              <a:rPr lang="ru-RU" dirty="0"/>
              <a:t> </a:t>
            </a:r>
            <a:r>
              <a:rPr lang="ru-RU" dirty="0" err="1"/>
              <a:t>үстелдер</a:t>
            </a:r>
            <a:endParaRPr lang="ru-RU" dirty="0"/>
          </a:p>
        </p:txBody>
      </p:sp>
      <p:sp>
        <p:nvSpPr>
          <p:cNvPr id="10" name="Прямоугольник 9">
            <a:extLst>
              <a:ext uri="{FF2B5EF4-FFF2-40B4-BE49-F238E27FC236}">
                <a16:creationId xmlns:a16="http://schemas.microsoft.com/office/drawing/2014/main" id="{D2F85FCF-46E1-4AE5-B38E-3397A10A0D3A}"/>
              </a:ext>
            </a:extLst>
          </p:cNvPr>
          <p:cNvSpPr/>
          <p:nvPr/>
        </p:nvSpPr>
        <p:spPr>
          <a:xfrm>
            <a:off x="9637976" y="2383197"/>
            <a:ext cx="150874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dirty="0"/>
              <a:t>Science Cafe</a:t>
            </a:r>
          </a:p>
        </p:txBody>
      </p:sp>
      <p:cxnSp>
        <p:nvCxnSpPr>
          <p:cNvPr id="12" name="Прямая со стрелкой 11">
            <a:extLst>
              <a:ext uri="{FF2B5EF4-FFF2-40B4-BE49-F238E27FC236}">
                <a16:creationId xmlns:a16="http://schemas.microsoft.com/office/drawing/2014/main" id="{82959491-42BD-4E0B-8F46-A123167199AA}"/>
              </a:ext>
            </a:extLst>
          </p:cNvPr>
          <p:cNvCxnSpPr>
            <a:stCxn id="3" idx="2"/>
          </p:cNvCxnSpPr>
          <p:nvPr/>
        </p:nvCxnSpPr>
        <p:spPr>
          <a:xfrm>
            <a:off x="1616497" y="3029528"/>
            <a:ext cx="0" cy="8226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a:extLst>
              <a:ext uri="{FF2B5EF4-FFF2-40B4-BE49-F238E27FC236}">
                <a16:creationId xmlns:a16="http://schemas.microsoft.com/office/drawing/2014/main" id="{F3FE4FF9-1016-42D3-94E7-600870CB5DEE}"/>
              </a:ext>
            </a:extLst>
          </p:cNvPr>
          <p:cNvCxnSpPr>
            <a:stCxn id="6" idx="2"/>
          </p:cNvCxnSpPr>
          <p:nvPr/>
        </p:nvCxnSpPr>
        <p:spPr>
          <a:xfrm flipH="1">
            <a:off x="4005193" y="3015096"/>
            <a:ext cx="1" cy="8370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a:extLst>
              <a:ext uri="{FF2B5EF4-FFF2-40B4-BE49-F238E27FC236}">
                <a16:creationId xmlns:a16="http://schemas.microsoft.com/office/drawing/2014/main" id="{2BBC9212-3309-4EFF-8F51-4312956CCA3D}"/>
              </a:ext>
            </a:extLst>
          </p:cNvPr>
          <p:cNvCxnSpPr>
            <a:stCxn id="8" idx="2"/>
          </p:cNvCxnSpPr>
          <p:nvPr/>
        </p:nvCxnSpPr>
        <p:spPr>
          <a:xfrm flipH="1">
            <a:off x="6436900" y="3099683"/>
            <a:ext cx="1" cy="75247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3EC49E49-1AB0-43A5-ADE0-ACF8F3F505C8}"/>
              </a:ext>
            </a:extLst>
          </p:cNvPr>
          <p:cNvCxnSpPr>
            <a:stCxn id="9" idx="2"/>
          </p:cNvCxnSpPr>
          <p:nvPr/>
        </p:nvCxnSpPr>
        <p:spPr>
          <a:xfrm>
            <a:off x="8675128" y="3099683"/>
            <a:ext cx="28237" cy="752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a:extLst>
              <a:ext uri="{FF2B5EF4-FFF2-40B4-BE49-F238E27FC236}">
                <a16:creationId xmlns:a16="http://schemas.microsoft.com/office/drawing/2014/main" id="{C0E5BC85-1F8F-4137-B052-B8AC4D4BF6A7}"/>
              </a:ext>
            </a:extLst>
          </p:cNvPr>
          <p:cNvCxnSpPr>
            <a:stCxn id="10" idx="2"/>
          </p:cNvCxnSpPr>
          <p:nvPr/>
        </p:nvCxnSpPr>
        <p:spPr>
          <a:xfrm flipH="1">
            <a:off x="10369685" y="2752529"/>
            <a:ext cx="22664" cy="7980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Прямоугольник 22">
            <a:extLst>
              <a:ext uri="{FF2B5EF4-FFF2-40B4-BE49-F238E27FC236}">
                <a16:creationId xmlns:a16="http://schemas.microsoft.com/office/drawing/2014/main" id="{DD762DCC-53D3-4A4B-8330-448EA80668BB}"/>
              </a:ext>
            </a:extLst>
          </p:cNvPr>
          <p:cNvSpPr/>
          <p:nvPr/>
        </p:nvSpPr>
        <p:spPr>
          <a:xfrm>
            <a:off x="1367230" y="3952858"/>
            <a:ext cx="743671" cy="400110"/>
          </a:xfrm>
          <a:prstGeom prst="rect">
            <a:avLst/>
          </a:prstGeom>
        </p:spPr>
        <p:txBody>
          <a:bodyPr wrap="square">
            <a:spAutoFit/>
          </a:bodyPr>
          <a:lstStyle/>
          <a:p>
            <a:r>
              <a:rPr lang="ru-RU" sz="2000" dirty="0"/>
              <a:t>11</a:t>
            </a:r>
          </a:p>
        </p:txBody>
      </p:sp>
      <p:sp>
        <p:nvSpPr>
          <p:cNvPr id="24" name="Прямоугольник 23">
            <a:extLst>
              <a:ext uri="{FF2B5EF4-FFF2-40B4-BE49-F238E27FC236}">
                <a16:creationId xmlns:a16="http://schemas.microsoft.com/office/drawing/2014/main" id="{8F215FFA-FF2C-478F-8848-D115320844F9}"/>
              </a:ext>
            </a:extLst>
          </p:cNvPr>
          <p:cNvSpPr/>
          <p:nvPr/>
        </p:nvSpPr>
        <p:spPr>
          <a:xfrm>
            <a:off x="8489204" y="4003410"/>
            <a:ext cx="428322" cy="369332"/>
          </a:xfrm>
          <a:prstGeom prst="rect">
            <a:avLst/>
          </a:prstGeom>
        </p:spPr>
        <p:txBody>
          <a:bodyPr wrap="none">
            <a:spAutoFit/>
          </a:bodyPr>
          <a:lstStyle/>
          <a:p>
            <a:r>
              <a:rPr lang="kk-KZ" dirty="0"/>
              <a:t>28</a:t>
            </a:r>
            <a:endParaRPr lang="ru-RU" dirty="0"/>
          </a:p>
        </p:txBody>
      </p:sp>
      <p:sp>
        <p:nvSpPr>
          <p:cNvPr id="25" name="Прямоугольник 24">
            <a:extLst>
              <a:ext uri="{FF2B5EF4-FFF2-40B4-BE49-F238E27FC236}">
                <a16:creationId xmlns:a16="http://schemas.microsoft.com/office/drawing/2014/main" id="{B8055E12-8321-4915-BD3C-816590F87FF8}"/>
              </a:ext>
            </a:extLst>
          </p:cNvPr>
          <p:cNvSpPr/>
          <p:nvPr/>
        </p:nvSpPr>
        <p:spPr>
          <a:xfrm>
            <a:off x="6222739" y="4011555"/>
            <a:ext cx="428322" cy="369332"/>
          </a:xfrm>
          <a:prstGeom prst="rect">
            <a:avLst/>
          </a:prstGeom>
        </p:spPr>
        <p:txBody>
          <a:bodyPr wrap="none">
            <a:spAutoFit/>
          </a:bodyPr>
          <a:lstStyle/>
          <a:p>
            <a:r>
              <a:rPr lang="kk-KZ" dirty="0"/>
              <a:t>14</a:t>
            </a:r>
            <a:endParaRPr lang="ru-RU" dirty="0"/>
          </a:p>
        </p:txBody>
      </p:sp>
      <p:sp>
        <p:nvSpPr>
          <p:cNvPr id="26" name="Прямоугольник 25">
            <a:extLst>
              <a:ext uri="{FF2B5EF4-FFF2-40B4-BE49-F238E27FC236}">
                <a16:creationId xmlns:a16="http://schemas.microsoft.com/office/drawing/2014/main" id="{87BA890A-1BC2-49CD-8440-B9487F36BCB6}"/>
              </a:ext>
            </a:extLst>
          </p:cNvPr>
          <p:cNvSpPr/>
          <p:nvPr/>
        </p:nvSpPr>
        <p:spPr>
          <a:xfrm>
            <a:off x="3791032" y="3948154"/>
            <a:ext cx="428322" cy="369332"/>
          </a:xfrm>
          <a:prstGeom prst="rect">
            <a:avLst/>
          </a:prstGeom>
        </p:spPr>
        <p:txBody>
          <a:bodyPr wrap="none">
            <a:spAutoFit/>
          </a:bodyPr>
          <a:lstStyle/>
          <a:p>
            <a:r>
              <a:rPr lang="kk-KZ" dirty="0"/>
              <a:t>6</a:t>
            </a:r>
            <a:r>
              <a:rPr lang="ru-RU" dirty="0"/>
              <a:t>7</a:t>
            </a:r>
          </a:p>
        </p:txBody>
      </p:sp>
      <p:sp>
        <p:nvSpPr>
          <p:cNvPr id="27" name="Прямоугольник 26">
            <a:extLst>
              <a:ext uri="{FF2B5EF4-FFF2-40B4-BE49-F238E27FC236}">
                <a16:creationId xmlns:a16="http://schemas.microsoft.com/office/drawing/2014/main" id="{8FA5CE3C-EB78-4FA0-9FC3-E1467DA22B83}"/>
              </a:ext>
            </a:extLst>
          </p:cNvPr>
          <p:cNvSpPr/>
          <p:nvPr/>
        </p:nvSpPr>
        <p:spPr>
          <a:xfrm>
            <a:off x="10147181" y="3735262"/>
            <a:ext cx="428322" cy="369332"/>
          </a:xfrm>
          <a:prstGeom prst="rect">
            <a:avLst/>
          </a:prstGeom>
        </p:spPr>
        <p:txBody>
          <a:bodyPr wrap="none">
            <a:spAutoFit/>
          </a:bodyPr>
          <a:lstStyle/>
          <a:p>
            <a:r>
              <a:rPr lang="kk-KZ" dirty="0"/>
              <a:t>12</a:t>
            </a:r>
            <a:endParaRPr lang="ru-RU" dirty="0"/>
          </a:p>
        </p:txBody>
      </p:sp>
      <p:sp>
        <p:nvSpPr>
          <p:cNvPr id="5" name="Прямоугольник 4"/>
          <p:cNvSpPr/>
          <p:nvPr/>
        </p:nvSpPr>
        <p:spPr>
          <a:xfrm>
            <a:off x="9338723" y="1423883"/>
            <a:ext cx="6096000" cy="461665"/>
          </a:xfrm>
          <a:prstGeom prst="rect">
            <a:avLst/>
          </a:prstGeom>
        </p:spPr>
        <p:txBody>
          <a:bodyPr>
            <a:spAutoFit/>
          </a:bodyPr>
          <a:lstStyle/>
          <a:p>
            <a:r>
              <a:rPr lang="en-US" sz="1200" dirty="0">
                <a:hlinkClick r:id="rId3"/>
              </a:rPr>
              <a:t>https://asu.edu.kz/ru/university/innovation/science-cafe/</a:t>
            </a:r>
            <a:endParaRPr lang="ru-KZ" sz="1200" dirty="0"/>
          </a:p>
          <a:p>
            <a:endParaRPr lang="en-US" sz="1200" dirty="0"/>
          </a:p>
        </p:txBody>
      </p:sp>
      <p:sp>
        <p:nvSpPr>
          <p:cNvPr id="13" name="AutoShape 2" descr="7f692a38_b08d_432e_a9d0_04115ad6935b.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9" name="Рисунок 28"/>
          <p:cNvPicPr/>
          <p:nvPr/>
        </p:nvPicPr>
        <p:blipFill rotWithShape="1">
          <a:blip r:embed="rId4"/>
          <a:srcRect l="52931" t="26232" r="17198" b="5409"/>
          <a:stretch/>
        </p:blipFill>
        <p:spPr bwMode="auto">
          <a:xfrm>
            <a:off x="2093259" y="4450432"/>
            <a:ext cx="2044660" cy="2485539"/>
          </a:xfrm>
          <a:prstGeom prst="rect">
            <a:avLst/>
          </a:prstGeom>
          <a:ln>
            <a:noFill/>
          </a:ln>
          <a:extLst>
            <a:ext uri="{53640926-AAD7-44D8-BBD7-CCE9431645EC}">
              <a14:shadowObscured xmlns:a14="http://schemas.microsoft.com/office/drawing/2010/main"/>
            </a:ext>
          </a:extLst>
        </p:spPr>
      </p:pic>
      <p:sp>
        <p:nvSpPr>
          <p:cNvPr id="14" name="Прямоугольник 13"/>
          <p:cNvSpPr/>
          <p:nvPr/>
        </p:nvSpPr>
        <p:spPr>
          <a:xfrm>
            <a:off x="4025248" y="4476888"/>
            <a:ext cx="3818021" cy="646331"/>
          </a:xfrm>
          <a:prstGeom prst="rect">
            <a:avLst/>
          </a:prstGeom>
        </p:spPr>
        <p:txBody>
          <a:bodyPr wrap="square">
            <a:spAutoFit/>
          </a:bodyPr>
          <a:lstStyle/>
          <a:p>
            <a:pPr indent="450215" algn="just">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ru-RU" u="sng" dirty="0">
                <a:solidFill>
                  <a:srgbClr val="0563C1"/>
                </a:solidFill>
                <a:latin typeface="Times New Roman" panose="02020603050405020304" pitchFamily="18" charset="0"/>
                <a:ea typeface="Calibri" panose="020F0502020204030204" pitchFamily="34" charset="0"/>
                <a:hlinkClick r:id="rId5"/>
              </a:rPr>
              <a:t>https://asu.edu.kz/media/news/16765/</a:t>
            </a:r>
            <a:endParaRPr lang="en-US" dirty="0"/>
          </a:p>
        </p:txBody>
      </p:sp>
      <p:pic>
        <p:nvPicPr>
          <p:cNvPr id="30" name="Рисунок 29"/>
          <p:cNvPicPr/>
          <p:nvPr/>
        </p:nvPicPr>
        <p:blipFill rotWithShape="1">
          <a:blip r:embed="rId6"/>
          <a:srcRect l="50704" t="24312" r="17312" b="3539"/>
          <a:stretch/>
        </p:blipFill>
        <p:spPr bwMode="auto">
          <a:xfrm>
            <a:off x="8580372" y="4210506"/>
            <a:ext cx="1898650" cy="2677160"/>
          </a:xfrm>
          <a:prstGeom prst="rect">
            <a:avLst/>
          </a:prstGeom>
          <a:ln>
            <a:noFill/>
          </a:ln>
          <a:extLst>
            <a:ext uri="{53640926-AAD7-44D8-BBD7-CCE9431645EC}">
              <a14:shadowObscured xmlns:a14="http://schemas.microsoft.com/office/drawing/2010/main"/>
            </a:ext>
          </a:extLst>
        </p:spPr>
      </p:pic>
      <p:sp>
        <p:nvSpPr>
          <p:cNvPr id="15" name="Прямоугольник 14"/>
          <p:cNvSpPr/>
          <p:nvPr/>
        </p:nvSpPr>
        <p:spPr>
          <a:xfrm>
            <a:off x="4026701" y="5468478"/>
            <a:ext cx="4185120" cy="369332"/>
          </a:xfrm>
          <a:prstGeom prst="rect">
            <a:avLst/>
          </a:prstGeom>
        </p:spPr>
        <p:txBody>
          <a:bodyPr wrap="none">
            <a:spAutoFit/>
          </a:bodyPr>
          <a:lstStyle/>
          <a:p>
            <a:pPr indent="450215" algn="just">
              <a:spcAft>
                <a:spcPts val="0"/>
              </a:spcAft>
            </a:pPr>
            <a:r>
              <a:rPr lang="ru-RU"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7"/>
              </a:rPr>
              <a:t>https://asu.edu.kz/media/news/16240/</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1" name="Рисунок 30"/>
          <p:cNvPicPr/>
          <p:nvPr/>
        </p:nvPicPr>
        <p:blipFill rotWithShape="1">
          <a:blip r:embed="rId8"/>
          <a:srcRect l="49799" t="27831" r="16810" b="3198"/>
          <a:stretch/>
        </p:blipFill>
        <p:spPr bwMode="auto">
          <a:xfrm>
            <a:off x="-124588" y="4482111"/>
            <a:ext cx="2004288" cy="2395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571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F2446203-1CDB-47E4-834A-7F6C8B85FE05}"/>
              </a:ext>
            </a:extLst>
          </p:cNvPr>
          <p:cNvPicPr>
            <a:picLocks noChangeAspect="1"/>
          </p:cNvPicPr>
          <p:nvPr/>
        </p:nvPicPr>
        <p:blipFill>
          <a:blip r:embed="rId2"/>
          <a:stretch>
            <a:fillRect/>
          </a:stretch>
        </p:blipFill>
        <p:spPr>
          <a:xfrm>
            <a:off x="322770" y="96045"/>
            <a:ext cx="1823662" cy="416572"/>
          </a:xfrm>
          <a:prstGeom prst="rect">
            <a:avLst/>
          </a:prstGeom>
        </p:spPr>
      </p:pic>
      <p:sp>
        <p:nvSpPr>
          <p:cNvPr id="2" name="Прямоугольник 1">
            <a:extLst>
              <a:ext uri="{FF2B5EF4-FFF2-40B4-BE49-F238E27FC236}">
                <a16:creationId xmlns:a16="http://schemas.microsoft.com/office/drawing/2014/main" id="{C6F4CF27-B1EA-4586-A0BC-9BA3CA55EFCE}"/>
              </a:ext>
            </a:extLst>
          </p:cNvPr>
          <p:cNvSpPr/>
          <p:nvPr/>
        </p:nvSpPr>
        <p:spPr>
          <a:xfrm>
            <a:off x="2253915" y="312562"/>
            <a:ext cx="7722370" cy="400110"/>
          </a:xfrm>
          <a:prstGeom prst="rect">
            <a:avLst/>
          </a:prstGeom>
        </p:spPr>
        <p:txBody>
          <a:bodyPr wrap="none">
            <a:spAutoFit/>
          </a:bodyPr>
          <a:lstStyle/>
          <a:p>
            <a:r>
              <a:rPr lang="ru-RU" sz="2000" b="1" dirty="0" err="1">
                <a:solidFill>
                  <a:schemeClr val="accent1"/>
                </a:solidFill>
                <a:latin typeface="Times New Roman" panose="02020603050405020304" pitchFamily="18" charset="0"/>
                <a:ea typeface="+mj-ea"/>
                <a:cs typeface="Times New Roman" panose="02020603050405020304" pitchFamily="18" charset="0"/>
              </a:rPr>
              <a:t>Студенттер</a:t>
            </a:r>
            <a:r>
              <a:rPr lang="ru-RU" sz="2000" b="1" dirty="0">
                <a:solidFill>
                  <a:schemeClr val="accent1"/>
                </a:solidFill>
                <a:latin typeface="Times New Roman" panose="02020603050405020304" pitchFamily="18" charset="0"/>
                <a:ea typeface="+mj-ea"/>
                <a:cs typeface="Times New Roman" panose="02020603050405020304" pitchFamily="18" charset="0"/>
              </a:rPr>
              <a:t> мен </a:t>
            </a:r>
            <a:r>
              <a:rPr lang="ru-RU" sz="2000" b="1" dirty="0" err="1">
                <a:solidFill>
                  <a:schemeClr val="accent1"/>
                </a:solidFill>
                <a:latin typeface="Times New Roman" panose="02020603050405020304" pitchFamily="18" charset="0"/>
                <a:ea typeface="+mj-ea"/>
                <a:cs typeface="Times New Roman" panose="02020603050405020304" pitchFamily="18" charset="0"/>
              </a:rPr>
              <a:t>магистранттардың</a:t>
            </a:r>
            <a:r>
              <a:rPr lang="ru-RU" sz="2000" b="1" dirty="0">
                <a:solidFill>
                  <a:schemeClr val="accent1"/>
                </a:solidFill>
                <a:latin typeface="Times New Roman" panose="02020603050405020304" pitchFamily="18" charset="0"/>
                <a:ea typeface="+mj-ea"/>
                <a:cs typeface="Times New Roman" panose="02020603050405020304" pitchFamily="18" charset="0"/>
              </a:rPr>
              <a:t> </a:t>
            </a:r>
            <a:r>
              <a:rPr lang="ru-RU" sz="2000" b="1" dirty="0" err="1">
                <a:solidFill>
                  <a:schemeClr val="accent1"/>
                </a:solidFill>
                <a:latin typeface="Times New Roman" panose="02020603050405020304" pitchFamily="18" charset="0"/>
                <a:ea typeface="+mj-ea"/>
                <a:cs typeface="Times New Roman" panose="02020603050405020304" pitchFamily="18" charset="0"/>
              </a:rPr>
              <a:t>ғылыми</a:t>
            </a:r>
            <a:r>
              <a:rPr lang="ru-RU" sz="2000" b="1" dirty="0">
                <a:solidFill>
                  <a:schemeClr val="accent1"/>
                </a:solidFill>
                <a:latin typeface="Times New Roman" panose="02020603050405020304" pitchFamily="18" charset="0"/>
                <a:ea typeface="+mj-ea"/>
                <a:cs typeface="Times New Roman" panose="02020603050405020304" pitchFamily="18" charset="0"/>
              </a:rPr>
              <a:t> </a:t>
            </a:r>
            <a:r>
              <a:rPr lang="ru-RU" sz="2000" b="1" dirty="0" err="1">
                <a:solidFill>
                  <a:schemeClr val="accent1"/>
                </a:solidFill>
                <a:latin typeface="Times New Roman" panose="02020603050405020304" pitchFamily="18" charset="0"/>
                <a:ea typeface="+mj-ea"/>
                <a:cs typeface="Times New Roman" panose="02020603050405020304" pitchFamily="18" charset="0"/>
              </a:rPr>
              <a:t>зерттеу</a:t>
            </a:r>
            <a:r>
              <a:rPr lang="ru-RU" sz="2000" b="1" dirty="0">
                <a:solidFill>
                  <a:schemeClr val="accent1"/>
                </a:solidFill>
                <a:latin typeface="Times New Roman" panose="02020603050405020304" pitchFamily="18" charset="0"/>
                <a:ea typeface="+mj-ea"/>
                <a:cs typeface="Times New Roman" panose="02020603050405020304" pitchFamily="18" charset="0"/>
              </a:rPr>
              <a:t> </a:t>
            </a:r>
            <a:r>
              <a:rPr lang="ru-RU" sz="2000" b="1" dirty="0" err="1">
                <a:solidFill>
                  <a:schemeClr val="accent1"/>
                </a:solidFill>
                <a:latin typeface="Times New Roman" panose="02020603050405020304" pitchFamily="18" charset="0"/>
                <a:ea typeface="+mj-ea"/>
                <a:cs typeface="Times New Roman" panose="02020603050405020304" pitchFamily="18" charset="0"/>
              </a:rPr>
              <a:t>жұмыстары</a:t>
            </a:r>
            <a:endParaRPr lang="ru-RU" sz="2000" b="1" dirty="0">
              <a:solidFill>
                <a:schemeClr val="accent1"/>
              </a:solidFill>
              <a:latin typeface="Times New Roman" panose="02020603050405020304" pitchFamily="18" charset="0"/>
              <a:ea typeface="+mj-ea"/>
              <a:cs typeface="Times New Roman" panose="02020603050405020304" pitchFamily="18" charset="0"/>
            </a:endParaRPr>
          </a:p>
        </p:txBody>
      </p:sp>
      <p:graphicFrame>
        <p:nvGraphicFramePr>
          <p:cNvPr id="13" name="Объект 12">
            <a:extLst>
              <a:ext uri="{FF2B5EF4-FFF2-40B4-BE49-F238E27FC236}">
                <a16:creationId xmlns:a16="http://schemas.microsoft.com/office/drawing/2014/main" id="{F39B8152-B404-4BE6-A606-E2CB7DFD0725}"/>
              </a:ext>
            </a:extLst>
          </p:cNvPr>
          <p:cNvGraphicFramePr>
            <a:graphicFrameLocks noGrp="1"/>
          </p:cNvGraphicFramePr>
          <p:nvPr>
            <p:ph idx="1"/>
            <p:extLst>
              <p:ext uri="{D42A27DB-BD31-4B8C-83A1-F6EECF244321}">
                <p14:modId xmlns:p14="http://schemas.microsoft.com/office/powerpoint/2010/main" val="2060647455"/>
              </p:ext>
            </p:extLst>
          </p:nvPr>
        </p:nvGraphicFramePr>
        <p:xfrm>
          <a:off x="250580" y="996062"/>
          <a:ext cx="5095535" cy="1773831"/>
        </p:xfrm>
        <a:graphic>
          <a:graphicData uri="http://schemas.openxmlformats.org/drawingml/2006/table">
            <a:tbl>
              <a:tblPr firstRow="1" bandRow="1">
                <a:tableStyleId>{5C22544A-7EE6-4342-B048-85BDC9FD1C3A}</a:tableStyleId>
              </a:tblPr>
              <a:tblGrid>
                <a:gridCol w="330492">
                  <a:extLst>
                    <a:ext uri="{9D8B030D-6E8A-4147-A177-3AD203B41FA5}">
                      <a16:colId xmlns:a16="http://schemas.microsoft.com/office/drawing/2014/main" val="4186203211"/>
                    </a:ext>
                  </a:extLst>
                </a:gridCol>
                <a:gridCol w="2217275">
                  <a:extLst>
                    <a:ext uri="{9D8B030D-6E8A-4147-A177-3AD203B41FA5}">
                      <a16:colId xmlns:a16="http://schemas.microsoft.com/office/drawing/2014/main" val="4134156702"/>
                    </a:ext>
                  </a:extLst>
                </a:gridCol>
                <a:gridCol w="1273884">
                  <a:extLst>
                    <a:ext uri="{9D8B030D-6E8A-4147-A177-3AD203B41FA5}">
                      <a16:colId xmlns:a16="http://schemas.microsoft.com/office/drawing/2014/main" val="1381211949"/>
                    </a:ext>
                  </a:extLst>
                </a:gridCol>
                <a:gridCol w="1273884">
                  <a:extLst>
                    <a:ext uri="{9D8B030D-6E8A-4147-A177-3AD203B41FA5}">
                      <a16:colId xmlns:a16="http://schemas.microsoft.com/office/drawing/2014/main" val="1310374677"/>
                    </a:ext>
                  </a:extLst>
                </a:gridCol>
              </a:tblGrid>
              <a:tr h="246033">
                <a:tc>
                  <a:txBody>
                    <a:bodyPr/>
                    <a:lstStyle/>
                    <a:p>
                      <a:r>
                        <a:rPr lang="ru-RU" sz="1200" dirty="0"/>
                        <a:t>№</a:t>
                      </a:r>
                    </a:p>
                  </a:txBody>
                  <a:tcPr marL="60666" marR="60666" marT="30333" marB="30333"/>
                </a:tc>
                <a:tc>
                  <a:txBody>
                    <a:bodyPr/>
                    <a:lstStyle/>
                    <a:p>
                      <a:r>
                        <a:rPr lang="kk-KZ" sz="1200" dirty="0"/>
                        <a:t>Ғылыми зерттеу жұмыстары</a:t>
                      </a:r>
                      <a:endParaRPr lang="ru-RU" sz="1200" dirty="0"/>
                    </a:p>
                  </a:txBody>
                  <a:tcPr marL="60666" marR="60666" marT="30333" marB="30333"/>
                </a:tc>
                <a:tc gridSpan="2">
                  <a:txBody>
                    <a:bodyPr/>
                    <a:lstStyle/>
                    <a:p>
                      <a:pPr algn="ctr"/>
                      <a:r>
                        <a:rPr lang="kk-KZ" sz="1200" dirty="0"/>
                        <a:t>Көрсеткіштер</a:t>
                      </a:r>
                      <a:endParaRPr lang="ru-RU" sz="1200" dirty="0"/>
                    </a:p>
                  </a:txBody>
                  <a:tcPr marL="71977" marR="71977" marT="35988" marB="35988"/>
                </a:tc>
                <a:tc hMerge="1">
                  <a:txBody>
                    <a:bodyPr/>
                    <a:lstStyle/>
                    <a:p>
                      <a:endParaRPr lang="ru-RU" dirty="0"/>
                    </a:p>
                  </a:txBody>
                  <a:tcPr/>
                </a:tc>
                <a:extLst>
                  <a:ext uri="{0D108BD9-81ED-4DB2-BD59-A6C34878D82A}">
                    <a16:rowId xmlns:a16="http://schemas.microsoft.com/office/drawing/2014/main" val="4118847029"/>
                  </a:ext>
                </a:extLst>
              </a:tr>
              <a:tr h="246033">
                <a:tc>
                  <a:txBody>
                    <a:bodyPr/>
                    <a:lstStyle/>
                    <a:p>
                      <a:endParaRPr lang="ru-RU" sz="1200" dirty="0"/>
                    </a:p>
                  </a:txBody>
                  <a:tcPr marL="60666" marR="60666" marT="30333" marB="30333"/>
                </a:tc>
                <a:tc>
                  <a:txBody>
                    <a:bodyPr/>
                    <a:lstStyle/>
                    <a:p>
                      <a:endParaRPr lang="ru-RU" sz="1200"/>
                    </a:p>
                  </a:txBody>
                  <a:tcPr marL="60666" marR="60666" marT="30333" marB="30333"/>
                </a:tc>
                <a:tc>
                  <a:txBody>
                    <a:bodyPr/>
                    <a:lstStyle/>
                    <a:p>
                      <a:r>
                        <a:rPr lang="kk-KZ" sz="1200" dirty="0"/>
                        <a:t>2022</a:t>
                      </a:r>
                      <a:endParaRPr lang="ru-RU" sz="1200" dirty="0"/>
                    </a:p>
                  </a:txBody>
                  <a:tcPr marL="60666" marR="60666" marT="30333" marB="30333"/>
                </a:tc>
                <a:tc>
                  <a:txBody>
                    <a:bodyPr/>
                    <a:lstStyle/>
                    <a:p>
                      <a:r>
                        <a:rPr lang="kk-KZ" sz="1200" dirty="0"/>
                        <a:t>2023</a:t>
                      </a:r>
                      <a:endParaRPr lang="ru-RU" sz="1200" dirty="0"/>
                    </a:p>
                  </a:txBody>
                  <a:tcPr marL="60666" marR="60666" marT="30333" marB="30333"/>
                </a:tc>
                <a:extLst>
                  <a:ext uri="{0D108BD9-81ED-4DB2-BD59-A6C34878D82A}">
                    <a16:rowId xmlns:a16="http://schemas.microsoft.com/office/drawing/2014/main" val="35688745"/>
                  </a:ext>
                </a:extLst>
              </a:tr>
              <a:tr h="606657">
                <a:tc>
                  <a:txBody>
                    <a:bodyPr/>
                    <a:lstStyle/>
                    <a:p>
                      <a:r>
                        <a:rPr lang="kk-KZ" sz="1200" dirty="0"/>
                        <a:t>1</a:t>
                      </a:r>
                      <a:endParaRPr lang="ru-RU" sz="1200" dirty="0"/>
                    </a:p>
                  </a:txBody>
                  <a:tcPr marL="60666" marR="60666" marT="30333" marB="30333"/>
                </a:tc>
                <a:tc>
                  <a:txBody>
                    <a:bodyPr/>
                    <a:lstStyle/>
                    <a:p>
                      <a:r>
                        <a:rPr lang="kk-KZ" sz="1200" dirty="0"/>
                        <a:t>Білім алушылар жарияланымдарының жалпы саны, оның ішінде:</a:t>
                      </a:r>
                      <a:endParaRPr lang="ru-RU" sz="1200" dirty="0"/>
                    </a:p>
                  </a:txBody>
                  <a:tcPr marL="60666" marR="60666" marT="30333" marB="30333"/>
                </a:tc>
                <a:tc>
                  <a:txBody>
                    <a:bodyPr/>
                    <a:lstStyle/>
                    <a:p>
                      <a:r>
                        <a:rPr lang="kk-KZ" sz="1200" dirty="0"/>
                        <a:t>311</a:t>
                      </a:r>
                      <a:endParaRPr lang="ru-RU" sz="1200" dirty="0"/>
                    </a:p>
                  </a:txBody>
                  <a:tcPr marL="60666" marR="60666" marT="30333" marB="30333"/>
                </a:tc>
                <a:tc>
                  <a:txBody>
                    <a:bodyPr/>
                    <a:lstStyle/>
                    <a:p>
                      <a:r>
                        <a:rPr lang="kk-KZ" sz="1200" dirty="0"/>
                        <a:t>319</a:t>
                      </a:r>
                      <a:endParaRPr lang="ru-RU" sz="1200" dirty="0"/>
                    </a:p>
                  </a:txBody>
                  <a:tcPr marL="60666" marR="60666" marT="30333" marB="30333"/>
                </a:tc>
                <a:extLst>
                  <a:ext uri="{0D108BD9-81ED-4DB2-BD59-A6C34878D82A}">
                    <a16:rowId xmlns:a16="http://schemas.microsoft.com/office/drawing/2014/main" val="617630328"/>
                  </a:ext>
                </a:extLst>
              </a:tr>
              <a:tr h="246033">
                <a:tc>
                  <a:txBody>
                    <a:bodyPr/>
                    <a:lstStyle/>
                    <a:p>
                      <a:endParaRPr lang="ru-RU" sz="1200"/>
                    </a:p>
                  </a:txBody>
                  <a:tcPr marL="60666" marR="60666" marT="30333" marB="30333"/>
                </a:tc>
                <a:tc>
                  <a:txBody>
                    <a:bodyPr/>
                    <a:lstStyle/>
                    <a:p>
                      <a:r>
                        <a:rPr lang="kk-KZ" sz="1200" dirty="0"/>
                        <a:t>студенттер:</a:t>
                      </a:r>
                      <a:endParaRPr lang="ru-RU" sz="1200" dirty="0"/>
                    </a:p>
                  </a:txBody>
                  <a:tcPr marL="60666" marR="60666" marT="30333" marB="30333"/>
                </a:tc>
                <a:tc>
                  <a:txBody>
                    <a:bodyPr/>
                    <a:lstStyle/>
                    <a:p>
                      <a:r>
                        <a:rPr lang="kk-KZ" sz="1200" dirty="0"/>
                        <a:t>150</a:t>
                      </a:r>
                      <a:endParaRPr lang="ru-RU" sz="1200" dirty="0"/>
                    </a:p>
                  </a:txBody>
                  <a:tcPr marL="60666" marR="60666" marT="30333" marB="30333"/>
                </a:tc>
                <a:tc>
                  <a:txBody>
                    <a:bodyPr/>
                    <a:lstStyle/>
                    <a:p>
                      <a:r>
                        <a:rPr lang="kk-KZ" sz="1200" dirty="0"/>
                        <a:t>187</a:t>
                      </a:r>
                      <a:endParaRPr lang="ru-RU" sz="1200" dirty="0"/>
                    </a:p>
                  </a:txBody>
                  <a:tcPr marL="60666" marR="60666" marT="30333" marB="30333"/>
                </a:tc>
                <a:extLst>
                  <a:ext uri="{0D108BD9-81ED-4DB2-BD59-A6C34878D82A}">
                    <a16:rowId xmlns:a16="http://schemas.microsoft.com/office/drawing/2014/main" val="4068986452"/>
                  </a:ext>
                </a:extLst>
              </a:tr>
              <a:tr h="246033">
                <a:tc>
                  <a:txBody>
                    <a:bodyPr/>
                    <a:lstStyle/>
                    <a:p>
                      <a:endParaRPr lang="ru-RU" sz="1200"/>
                    </a:p>
                  </a:txBody>
                  <a:tcPr marL="60666" marR="60666" marT="30333" marB="30333"/>
                </a:tc>
                <a:tc>
                  <a:txBody>
                    <a:bodyPr/>
                    <a:lstStyle/>
                    <a:p>
                      <a:r>
                        <a:rPr lang="kk-KZ" sz="1200" dirty="0"/>
                        <a:t>магистранттар:</a:t>
                      </a:r>
                      <a:endParaRPr lang="ru-RU" sz="1200" dirty="0"/>
                    </a:p>
                  </a:txBody>
                  <a:tcPr marL="60666" marR="60666" marT="30333" marB="30333"/>
                </a:tc>
                <a:tc>
                  <a:txBody>
                    <a:bodyPr/>
                    <a:lstStyle/>
                    <a:p>
                      <a:r>
                        <a:rPr lang="kk-KZ" sz="1200" dirty="0"/>
                        <a:t>161</a:t>
                      </a:r>
                      <a:endParaRPr lang="ru-RU" sz="1200" dirty="0"/>
                    </a:p>
                  </a:txBody>
                  <a:tcPr marL="60666" marR="60666" marT="30333" marB="30333"/>
                </a:tc>
                <a:tc>
                  <a:txBody>
                    <a:bodyPr/>
                    <a:lstStyle/>
                    <a:p>
                      <a:r>
                        <a:rPr lang="kk-KZ" sz="1200" dirty="0"/>
                        <a:t>132</a:t>
                      </a:r>
                      <a:endParaRPr lang="ru-RU" sz="1200" dirty="0"/>
                    </a:p>
                  </a:txBody>
                  <a:tcPr marL="60666" marR="60666" marT="30333" marB="30333"/>
                </a:tc>
                <a:extLst>
                  <a:ext uri="{0D108BD9-81ED-4DB2-BD59-A6C34878D82A}">
                    <a16:rowId xmlns:a16="http://schemas.microsoft.com/office/drawing/2014/main" val="2911196884"/>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591893923"/>
              </p:ext>
            </p:extLst>
          </p:nvPr>
        </p:nvGraphicFramePr>
        <p:xfrm>
          <a:off x="5699041" y="1483895"/>
          <a:ext cx="5703204" cy="1467132"/>
        </p:xfrm>
        <a:graphic>
          <a:graphicData uri="http://schemas.openxmlformats.org/drawingml/2006/table">
            <a:tbl>
              <a:tblPr firstRow="1" bandRow="1">
                <a:tableStyleId>{5C22544A-7EE6-4342-B048-85BDC9FD1C3A}</a:tableStyleId>
              </a:tblPr>
              <a:tblGrid>
                <a:gridCol w="369905">
                  <a:extLst>
                    <a:ext uri="{9D8B030D-6E8A-4147-A177-3AD203B41FA5}">
                      <a16:colId xmlns:a16="http://schemas.microsoft.com/office/drawing/2014/main" val="1871968004"/>
                    </a:ext>
                  </a:extLst>
                </a:gridCol>
                <a:gridCol w="2481697">
                  <a:extLst>
                    <a:ext uri="{9D8B030D-6E8A-4147-A177-3AD203B41FA5}">
                      <a16:colId xmlns:a16="http://schemas.microsoft.com/office/drawing/2014/main" val="3619209139"/>
                    </a:ext>
                  </a:extLst>
                </a:gridCol>
                <a:gridCol w="1425801">
                  <a:extLst>
                    <a:ext uri="{9D8B030D-6E8A-4147-A177-3AD203B41FA5}">
                      <a16:colId xmlns:a16="http://schemas.microsoft.com/office/drawing/2014/main" val="2863645712"/>
                    </a:ext>
                  </a:extLst>
                </a:gridCol>
                <a:gridCol w="1425801">
                  <a:extLst>
                    <a:ext uri="{9D8B030D-6E8A-4147-A177-3AD203B41FA5}">
                      <a16:colId xmlns:a16="http://schemas.microsoft.com/office/drawing/2014/main" val="3621608193"/>
                    </a:ext>
                  </a:extLst>
                </a:gridCol>
              </a:tblGrid>
              <a:tr h="973048">
                <a:tc>
                  <a:txBody>
                    <a:bodyPr/>
                    <a:lstStyle/>
                    <a:p>
                      <a:r>
                        <a:rPr lang="kk-KZ" sz="1200" dirty="0"/>
                        <a:t>2</a:t>
                      </a:r>
                      <a:endParaRPr lang="ru-RU" sz="1200" dirty="0"/>
                    </a:p>
                  </a:txBody>
                  <a:tcPr marL="60666" marR="60666" marT="30333" marB="30333"/>
                </a:tc>
                <a:tc>
                  <a:txBody>
                    <a:bodyPr/>
                    <a:lstStyle/>
                    <a:p>
                      <a:r>
                        <a:rPr lang="kk-KZ" sz="1200" dirty="0"/>
                        <a:t>Республикалық және халықаралық ғылыми жобалар конкурстарында жеңіске жеткен білім алушылардың саны, оның ішінде:</a:t>
                      </a:r>
                      <a:endParaRPr lang="ru-RU" sz="1200" dirty="0"/>
                    </a:p>
                  </a:txBody>
                  <a:tcPr marL="60666" marR="60666" marT="30333" marB="30333"/>
                </a:tc>
                <a:tc>
                  <a:txBody>
                    <a:bodyPr/>
                    <a:lstStyle/>
                    <a:p>
                      <a:r>
                        <a:rPr lang="kk-KZ" sz="1200" dirty="0"/>
                        <a:t>19</a:t>
                      </a:r>
                      <a:endParaRPr lang="ru-RU" sz="1200" dirty="0"/>
                    </a:p>
                  </a:txBody>
                  <a:tcPr marL="60666" marR="60666" marT="30333" marB="30333"/>
                </a:tc>
                <a:tc>
                  <a:txBody>
                    <a:bodyPr/>
                    <a:lstStyle/>
                    <a:p>
                      <a:r>
                        <a:rPr lang="kk-KZ" sz="1200" dirty="0"/>
                        <a:t>63</a:t>
                      </a:r>
                      <a:endParaRPr lang="ru-RU" sz="1200" dirty="0"/>
                    </a:p>
                  </a:txBody>
                  <a:tcPr marL="60666" marR="60666" marT="30333" marB="30333"/>
                </a:tc>
                <a:extLst>
                  <a:ext uri="{0D108BD9-81ED-4DB2-BD59-A6C34878D82A}">
                    <a16:rowId xmlns:a16="http://schemas.microsoft.com/office/drawing/2014/main" val="2876381503"/>
                  </a:ext>
                </a:extLst>
              </a:tr>
              <a:tr h="246033">
                <a:tc>
                  <a:txBody>
                    <a:bodyPr/>
                    <a:lstStyle/>
                    <a:p>
                      <a:endParaRPr lang="ru-RU" sz="1200"/>
                    </a:p>
                  </a:txBody>
                  <a:tcPr marL="60666" marR="60666" marT="30333" marB="30333"/>
                </a:tc>
                <a:tc>
                  <a:txBody>
                    <a:bodyPr/>
                    <a:lstStyle/>
                    <a:p>
                      <a:r>
                        <a:rPr lang="kk-KZ" sz="1200" dirty="0"/>
                        <a:t>студенттер:</a:t>
                      </a:r>
                      <a:endParaRPr lang="ru-RU" sz="1200" dirty="0"/>
                    </a:p>
                  </a:txBody>
                  <a:tcPr marL="60666" marR="60666" marT="30333" marB="30333"/>
                </a:tc>
                <a:tc>
                  <a:txBody>
                    <a:bodyPr/>
                    <a:lstStyle/>
                    <a:p>
                      <a:r>
                        <a:rPr lang="kk-KZ" sz="1200" dirty="0"/>
                        <a:t>8</a:t>
                      </a:r>
                      <a:endParaRPr lang="ru-RU" sz="1200" dirty="0"/>
                    </a:p>
                  </a:txBody>
                  <a:tcPr marL="60666" marR="60666" marT="30333" marB="30333"/>
                </a:tc>
                <a:tc>
                  <a:txBody>
                    <a:bodyPr/>
                    <a:lstStyle/>
                    <a:p>
                      <a:r>
                        <a:rPr lang="kk-KZ" sz="1200" dirty="0"/>
                        <a:t>4</a:t>
                      </a:r>
                      <a:endParaRPr lang="ru-RU" sz="1200" dirty="0"/>
                    </a:p>
                  </a:txBody>
                  <a:tcPr marL="60666" marR="60666" marT="30333" marB="30333"/>
                </a:tc>
                <a:extLst>
                  <a:ext uri="{0D108BD9-81ED-4DB2-BD59-A6C34878D82A}">
                    <a16:rowId xmlns:a16="http://schemas.microsoft.com/office/drawing/2014/main" val="2830083740"/>
                  </a:ext>
                </a:extLst>
              </a:tr>
              <a:tr h="246033">
                <a:tc>
                  <a:txBody>
                    <a:bodyPr/>
                    <a:lstStyle/>
                    <a:p>
                      <a:endParaRPr lang="ru-RU" sz="1200"/>
                    </a:p>
                  </a:txBody>
                  <a:tcPr marL="60666" marR="60666" marT="30333" marB="30333"/>
                </a:tc>
                <a:tc>
                  <a:txBody>
                    <a:bodyPr/>
                    <a:lstStyle/>
                    <a:p>
                      <a:r>
                        <a:rPr lang="kk-KZ" sz="1200" dirty="0"/>
                        <a:t>магистранттар:</a:t>
                      </a:r>
                      <a:endParaRPr lang="ru-RU" sz="1200" dirty="0"/>
                    </a:p>
                  </a:txBody>
                  <a:tcPr marL="60666" marR="60666" marT="30333" marB="30333"/>
                </a:tc>
                <a:tc>
                  <a:txBody>
                    <a:bodyPr/>
                    <a:lstStyle/>
                    <a:p>
                      <a:r>
                        <a:rPr lang="kk-KZ" sz="1200" dirty="0"/>
                        <a:t>13</a:t>
                      </a:r>
                      <a:endParaRPr lang="ru-RU" sz="1200" dirty="0"/>
                    </a:p>
                  </a:txBody>
                  <a:tcPr marL="60666" marR="60666" marT="30333" marB="30333"/>
                </a:tc>
                <a:tc>
                  <a:txBody>
                    <a:bodyPr/>
                    <a:lstStyle/>
                    <a:p>
                      <a:r>
                        <a:rPr lang="kk-KZ" sz="1200" dirty="0"/>
                        <a:t>26</a:t>
                      </a:r>
                      <a:endParaRPr lang="ru-RU" sz="1200" dirty="0"/>
                    </a:p>
                  </a:txBody>
                  <a:tcPr marL="60666" marR="60666" marT="30333" marB="30333"/>
                </a:tc>
                <a:extLst>
                  <a:ext uri="{0D108BD9-81ED-4DB2-BD59-A6C34878D82A}">
                    <a16:rowId xmlns:a16="http://schemas.microsoft.com/office/drawing/2014/main" val="1582922034"/>
                  </a:ext>
                </a:extLst>
              </a:tr>
            </a:tbl>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638156180"/>
              </p:ext>
            </p:extLst>
          </p:nvPr>
        </p:nvGraphicFramePr>
        <p:xfrm>
          <a:off x="176463" y="3453393"/>
          <a:ext cx="4154905"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721459054"/>
              </p:ext>
            </p:extLst>
          </p:nvPr>
        </p:nvGraphicFramePr>
        <p:xfrm>
          <a:off x="5404285" y="360579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741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2446203-1CDB-47E4-834A-7F6C8B85FE05}"/>
              </a:ext>
            </a:extLst>
          </p:cNvPr>
          <p:cNvPicPr>
            <a:picLocks noChangeAspect="1"/>
          </p:cNvPicPr>
          <p:nvPr/>
        </p:nvPicPr>
        <p:blipFill>
          <a:blip r:embed="rId2"/>
          <a:stretch>
            <a:fillRect/>
          </a:stretch>
        </p:blipFill>
        <p:spPr>
          <a:xfrm>
            <a:off x="287342" y="103886"/>
            <a:ext cx="1819275" cy="415570"/>
          </a:xfrm>
          <a:prstGeom prst="rect">
            <a:avLst/>
          </a:prstGeom>
        </p:spPr>
      </p:pic>
      <p:sp>
        <p:nvSpPr>
          <p:cNvPr id="5" name="Прямоугольник 4"/>
          <p:cNvSpPr/>
          <p:nvPr/>
        </p:nvSpPr>
        <p:spPr>
          <a:xfrm>
            <a:off x="6003629" y="2967335"/>
            <a:ext cx="184730" cy="923330"/>
          </a:xfrm>
          <a:prstGeom prst="rect">
            <a:avLst/>
          </a:prstGeom>
          <a:noFill/>
        </p:spPr>
        <p:txBody>
          <a:bodyPr wrap="none" lIns="91440" tIns="45720" rIns="91440" bIns="45720">
            <a:spAutoFit/>
          </a:bodyPr>
          <a:lstStyle/>
          <a:p>
            <a:pPr algn="ctr"/>
            <a:endParaRPr lang="ru-RU" sz="5400" b="1" cap="none" spc="0" dirty="0">
              <a:ln w="22225">
                <a:solidFill>
                  <a:schemeClr val="accent2"/>
                </a:solidFill>
                <a:prstDash val="solid"/>
              </a:ln>
              <a:solidFill>
                <a:schemeClr val="accent2">
                  <a:lumMod val="40000"/>
                  <a:lumOff val="60000"/>
                </a:schemeClr>
              </a:solidFill>
              <a:effectLst/>
            </a:endParaRPr>
          </a:p>
        </p:txBody>
      </p:sp>
      <p:sp>
        <p:nvSpPr>
          <p:cNvPr id="7" name="Прямоугольник 6"/>
          <p:cNvSpPr/>
          <p:nvPr/>
        </p:nvSpPr>
        <p:spPr>
          <a:xfrm>
            <a:off x="471540" y="507546"/>
            <a:ext cx="9740765" cy="707886"/>
          </a:xfrm>
          <a:prstGeom prst="rect">
            <a:avLst/>
          </a:prstGeom>
          <a:noFill/>
          <a:effectLst>
            <a:outerShdw blurRad="50800" dist="38100" dir="5400000" algn="t" rotWithShape="0">
              <a:prstClr val="black">
                <a:alpha val="40000"/>
              </a:prstClr>
            </a:outerShdw>
            <a:reflection blurRad="6350" stA="50000" endA="300" endPos="55000" dir="5400000" sy="-100000" algn="bl" rotWithShape="0"/>
          </a:effectLst>
          <a:scene3d>
            <a:camera prst="orthographicFront"/>
            <a:lightRig rig="threePt" dir="t"/>
          </a:scene3d>
          <a:sp3d>
            <a:bevelT/>
          </a:sp3d>
        </p:spPr>
        <p:txBody>
          <a:bodyPr wrap="square" lIns="91440" tIns="45720" rIns="91440" bIns="45720">
            <a:spAutoFit/>
          </a:bodyPr>
          <a:lstStyle/>
          <a:p>
            <a:pPr algn="ctr" fontAlgn="b"/>
            <a:r>
              <a:rPr lang="ru-RU" sz="2000" b="1" dirty="0" err="1">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Х.Б.Табылдиев</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2000" b="1" dirty="0" err="1">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атындағы</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Каспий </a:t>
            </a:r>
            <a:r>
              <a:rPr lang="ru-RU" sz="2000" b="1" dirty="0" err="1">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өңірінің</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2000" b="1" dirty="0" err="1">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тарихы</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2000" b="1" dirty="0" err="1">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археологиясы</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2000" b="1" dirty="0" err="1">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және</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2000" b="1" dirty="0" err="1">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этнологиясы</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ru-RU" sz="2000" b="1" dirty="0" err="1">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ғылыми-зерттеу</a:t>
            </a:r>
            <a:r>
              <a:rPr lang="ru-RU" sz="2000" b="1" dirty="0">
                <a:solidFill>
                  <a:schemeClr val="accent1">
                    <a:lumMod val="7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институты</a:t>
            </a:r>
            <a:endParaRPr lang="ru-RU" sz="2000" b="1" dirty="0">
              <a:solidFill>
                <a:schemeClr val="accent1">
                  <a:lumMod val="75000"/>
                </a:schemeClr>
              </a:solidFill>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935960335"/>
              </p:ext>
            </p:extLst>
          </p:nvPr>
        </p:nvGraphicFramePr>
        <p:xfrm>
          <a:off x="265745" y="1866044"/>
          <a:ext cx="9213815" cy="4173254"/>
        </p:xfrm>
        <a:graphic>
          <a:graphicData uri="http://schemas.openxmlformats.org/drawingml/2006/table">
            <a:tbl>
              <a:tblPr firstRow="1" firstCol="1" bandRow="1"/>
              <a:tblGrid>
                <a:gridCol w="486446">
                  <a:extLst>
                    <a:ext uri="{9D8B030D-6E8A-4147-A177-3AD203B41FA5}">
                      <a16:colId xmlns:a16="http://schemas.microsoft.com/office/drawing/2014/main" val="2526722848"/>
                    </a:ext>
                  </a:extLst>
                </a:gridCol>
                <a:gridCol w="5588251">
                  <a:extLst>
                    <a:ext uri="{9D8B030D-6E8A-4147-A177-3AD203B41FA5}">
                      <a16:colId xmlns:a16="http://schemas.microsoft.com/office/drawing/2014/main" val="606126584"/>
                    </a:ext>
                  </a:extLst>
                </a:gridCol>
                <a:gridCol w="1564001">
                  <a:extLst>
                    <a:ext uri="{9D8B030D-6E8A-4147-A177-3AD203B41FA5}">
                      <a16:colId xmlns:a16="http://schemas.microsoft.com/office/drawing/2014/main" val="3977937374"/>
                    </a:ext>
                  </a:extLst>
                </a:gridCol>
                <a:gridCol w="1575117">
                  <a:extLst>
                    <a:ext uri="{9D8B030D-6E8A-4147-A177-3AD203B41FA5}">
                      <a16:colId xmlns:a16="http://schemas.microsoft.com/office/drawing/2014/main" val="1644023319"/>
                    </a:ext>
                  </a:extLst>
                </a:gridCol>
              </a:tblGrid>
              <a:tr h="667431">
                <a:tc>
                  <a:txBody>
                    <a:bodyPr/>
                    <a:lstStyle/>
                    <a:p>
                      <a:pPr algn="ctr">
                        <a:lnSpc>
                          <a:spcPct val="107000"/>
                        </a:lnSpc>
                        <a:spcAft>
                          <a:spcPts val="0"/>
                        </a:spcAft>
                      </a:pPr>
                      <a:r>
                        <a:rPr lang="kk-KZ" sz="11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Іс-шара атауы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(конференциялар, семинарлар, дөңгелек үстелдер т.б.)</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Уақыты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/Өткізілген орны</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Нәтижелері (жарияланым, диплом, грамота)</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kk-KZ"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124677624"/>
                  </a:ext>
                </a:extLst>
              </a:tr>
              <a:tr h="464114">
                <a:tc>
                  <a:txBody>
                    <a:bodyPr/>
                    <a:lstStyle/>
                    <a:p>
                      <a:pPr algn="ctr">
                        <a:lnSpc>
                          <a:spcPct val="107000"/>
                        </a:lnSpc>
                        <a:spcAft>
                          <a:spcPts val="0"/>
                        </a:spcAf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spcAft>
                          <a:spcPts val="0"/>
                        </a:spcAft>
                      </a:pPr>
                      <a:r>
                        <a:rPr lang="kk-KZ" sz="1100" b="1" dirty="0">
                          <a:effectLst/>
                          <a:latin typeface="Times New Roman" panose="02020603050405020304" pitchFamily="18" charset="0"/>
                          <a:ea typeface="Times New Roman" panose="02020603050405020304" pitchFamily="18" charset="0"/>
                          <a:cs typeface="Times New Roman" panose="02020603050405020304" pitchFamily="18" charset="0"/>
                        </a:rPr>
                        <a:t>Саяси – қуғын сүргін құрбандарын еске алу</a:t>
                      </a: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ға арналған  республикалық ғылыми-практикалық конференция</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Наурыз</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Сайтқа ақпарат, әлеуметтік желідегі сілтеме</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754050750"/>
                  </a:ext>
                </a:extLst>
              </a:tr>
              <a:tr h="375815">
                <a:tc>
                  <a:txBody>
                    <a:bodyPr/>
                    <a:lstStyle/>
                    <a:p>
                      <a:pPr algn="ctr">
                        <a:lnSpc>
                          <a:spcPct val="107000"/>
                        </a:lnSpc>
                        <a:spcAft>
                          <a:spcPts val="0"/>
                        </a:spcAft>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Өлке тарихына арналған республикалық ғылыми-практикалық конференция</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Қараша</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Сайтқа ақпарат, әлеуметтік желідегі сілтеме</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29532807"/>
                  </a:ext>
                </a:extLst>
              </a:tr>
              <a:tr h="368968">
                <a:tc>
                  <a:txBody>
                    <a:bodyPr/>
                    <a:lstStyle/>
                    <a:p>
                      <a:pPr algn="ctr">
                        <a:lnSpc>
                          <a:spcPct val="107000"/>
                        </a:lnSpc>
                        <a:spcAft>
                          <a:spcPts val="0"/>
                        </a:spcAft>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kk-KZ" sz="1100" b="1" kern="1200" dirty="0">
                          <a:solidFill>
                            <a:schemeClr val="tx1"/>
                          </a:solidFill>
                          <a:effectLst/>
                          <a:latin typeface="Times New Roman" panose="02020603050405020304" pitchFamily="18" charset="0"/>
                          <a:ea typeface="+mn-ea"/>
                          <a:cs typeface="Times New Roman" panose="02020603050405020304" pitchFamily="18" charset="0"/>
                        </a:rPr>
                        <a:t>Табылдиев мұрасы туралы: отандық және шетелдік зерттеушілер </a:t>
                      </a:r>
                      <a:r>
                        <a:rPr lang="kk-KZ" sz="1100" kern="1200" dirty="0">
                          <a:solidFill>
                            <a:schemeClr val="tx1"/>
                          </a:solidFill>
                          <a:effectLst/>
                          <a:latin typeface="Times New Roman" panose="02020603050405020304" pitchFamily="18" charset="0"/>
                          <a:ea typeface="+mn-ea"/>
                          <a:cs typeface="Times New Roman" panose="02020603050405020304" pitchFamily="18" charset="0"/>
                        </a:rPr>
                        <a:t>атты ғылыми – семинар</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Қараша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Семинар есебі,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сілтеме</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96649681"/>
                  </a:ext>
                </a:extLst>
              </a:tr>
              <a:tr h="184484">
                <a:tc>
                  <a:txBody>
                    <a:bodyPr/>
                    <a:lstStyle/>
                    <a:p>
                      <a:pPr algn="ctr">
                        <a:lnSpc>
                          <a:spcPct val="107000"/>
                        </a:lnSpc>
                        <a:spcAft>
                          <a:spcPts val="0"/>
                        </a:spcAft>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kk-KZ" sz="1100" b="1" kern="1200" dirty="0">
                          <a:solidFill>
                            <a:schemeClr val="tx1"/>
                          </a:solidFill>
                          <a:effectLst/>
                          <a:latin typeface="Times New Roman" panose="02020603050405020304" pitchFamily="18" charset="0"/>
                          <a:ea typeface="+mn-ea"/>
                          <a:cs typeface="Times New Roman" panose="02020603050405020304" pitchFamily="18" charset="0"/>
                        </a:rPr>
                        <a:t>«Ұстаздардың ұстазы болатын»</a:t>
                      </a:r>
                      <a:r>
                        <a:rPr lang="kk-KZ" sz="1100" kern="1200" dirty="0">
                          <a:solidFill>
                            <a:schemeClr val="tx1"/>
                          </a:solidFill>
                          <a:effectLst/>
                          <a:latin typeface="Times New Roman" panose="02020603050405020304" pitchFamily="18" charset="0"/>
                          <a:ea typeface="+mn-ea"/>
                          <a:cs typeface="Times New Roman" panose="02020603050405020304" pitchFamily="18" charset="0"/>
                        </a:rPr>
                        <a:t> (тарих ғылымдарының докторы, профессор Атырау облысының Құрметті азаматы Х.Б.Табылдиев туралы естелік) Ш.Нағымұлының мақаласын талдауға арналған дөңгелек үстел</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Сәуір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kk-KZ"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1270" algn="ctr">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Дөңгелек үстел есебі,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 algn="ctr">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сілтеме</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913434342"/>
                  </a:ext>
                </a:extLst>
              </a:tr>
              <a:tr h="194145">
                <a:tc>
                  <a:txBody>
                    <a:bodyPr/>
                    <a:lstStyle/>
                    <a:p>
                      <a:pPr algn="ctr">
                        <a:lnSpc>
                          <a:spcPct val="107000"/>
                        </a:lnSpc>
                        <a:spcAft>
                          <a:spcPts val="0"/>
                        </a:spcAft>
                      </a:pPr>
                      <a:r>
                        <a:rPr lang="kk-KZ" sz="11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kk-KZ" sz="1100" b="1" kern="1200" dirty="0">
                          <a:solidFill>
                            <a:schemeClr val="tx1"/>
                          </a:solidFill>
                          <a:effectLst/>
                          <a:latin typeface="Times New Roman" panose="02020603050405020304" pitchFamily="18" charset="0"/>
                          <a:ea typeface="+mn-ea"/>
                          <a:cs typeface="Times New Roman" panose="02020603050405020304" pitchFamily="18" charset="0"/>
                        </a:rPr>
                        <a:t>Х.Б.Табылдиев және Сарайшықты зерттеу (дөңгелек үстел)</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a:effectLst/>
                          <a:latin typeface="Times New Roman" panose="02020603050405020304" pitchFamily="18" charset="0"/>
                          <a:ea typeface="Times New Roman" panose="02020603050405020304" pitchFamily="18" charset="0"/>
                          <a:cs typeface="Times New Roman" panose="02020603050405020304" pitchFamily="18" charset="0"/>
                        </a:rPr>
                        <a:t>Қыркүйек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kk-KZ"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Дөңгелек үстел есебі, </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сілтеме</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329994323"/>
                  </a:ext>
                </a:extLst>
              </a:tr>
              <a:tr h="194145">
                <a:tc>
                  <a:txBody>
                    <a:bodyPr/>
                    <a:lstStyle/>
                    <a:p>
                      <a:pPr algn="ctr">
                        <a:lnSpc>
                          <a:spcPct val="107000"/>
                        </a:lnSpc>
                        <a:spcAft>
                          <a:spcPts val="0"/>
                        </a:spcAft>
                      </a:pPr>
                      <a:r>
                        <a:rPr lang="kk-KZ" sz="1100" dirty="0">
                          <a:effectLst/>
                          <a:latin typeface="Calibri" panose="020F0502020204030204" pitchFamily="34" charset="0"/>
                          <a:ea typeface="Calibri" panose="020F0502020204030204" pitchFamily="34"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Х.Б.Табылдиев Каспий өңірінің тарихы, археологиясы және этнологиясы мен В.Татищев атындағы Астрахань мемлекеттік университетімен Қазақстан Республикасының тәуелсіздік күніне арналған </a:t>
                      </a:r>
                      <a:r>
                        <a:rPr lang="kk-KZ" sz="1100" b="1" kern="1200" dirty="0">
                          <a:solidFill>
                            <a:schemeClr val="tx1"/>
                          </a:solidFill>
                          <a:effectLst/>
                          <a:latin typeface="Times New Roman" panose="02020603050405020304" pitchFamily="18" charset="0"/>
                          <a:ea typeface="+mn-ea"/>
                          <a:cs typeface="Times New Roman" panose="02020603050405020304" pitchFamily="18" charset="0"/>
                        </a:rPr>
                        <a:t>«Достықта шекара жоқ»</a:t>
                      </a:r>
                      <a:r>
                        <a:rPr lang="kk-KZ" sz="1100" kern="1200" dirty="0">
                          <a:solidFill>
                            <a:schemeClr val="tx1"/>
                          </a:solidFill>
                          <a:effectLst/>
                          <a:latin typeface="Times New Roman" panose="02020603050405020304" pitchFamily="18" charset="0"/>
                          <a:ea typeface="+mn-ea"/>
                          <a:cs typeface="Times New Roman" panose="02020603050405020304" pitchFamily="18" charset="0"/>
                        </a:rPr>
                        <a:t> атты дөңгелек үстел</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dirty="0">
                          <a:effectLst/>
                          <a:latin typeface="Times New Roman" panose="02020603050405020304" pitchFamily="18" charset="0"/>
                          <a:ea typeface="Times New Roman" panose="02020603050405020304" pitchFamily="18" charset="0"/>
                        </a:rPr>
                        <a:t>Желтоқсан</a:t>
                      </a:r>
                      <a:endParaRPr lang="ru-RU" sz="1100" dirty="0">
                        <a:effectLst/>
                        <a:latin typeface="Times New Roman" panose="02020603050405020304" pitchFamily="18" charset="0"/>
                        <a:ea typeface="Times New Roman" panose="02020603050405020304" pitchFamily="18" charset="0"/>
                      </a:endParaRPr>
                    </a:p>
                    <a:p>
                      <a:pPr algn="ctr">
                        <a:spcAft>
                          <a:spcPts val="0"/>
                        </a:spcAft>
                      </a:pPr>
                      <a:r>
                        <a:rPr lang="kk-KZ" sz="1200" dirty="0">
                          <a:solidFill>
                            <a:srgbClr val="000000"/>
                          </a:solidFill>
                          <a:effectLst/>
                          <a:latin typeface="Times New Roman" panose="02020603050405020304" pitchFamily="18" charset="0"/>
                          <a:ea typeface="Times New Roman" panose="02020603050405020304" pitchFamily="18" charset="0"/>
                        </a:rPr>
                        <a:t> </a:t>
                      </a:r>
                      <a:endParaRPr lang="ru-RU"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dirty="0">
                          <a:effectLst/>
                          <a:latin typeface="Times New Roman" panose="02020603050405020304" pitchFamily="18" charset="0"/>
                          <a:ea typeface="Times New Roman" panose="02020603050405020304" pitchFamily="18" charset="0"/>
                          <a:cs typeface="Times New Roman" panose="02020603050405020304" pitchFamily="18" charset="0"/>
                        </a:rPr>
                        <a:t>Дөңгелек үстел </a:t>
                      </a:r>
                      <a:r>
                        <a:rPr lang="kk-KZ" sz="1100" dirty="0">
                          <a:effectLst/>
                          <a:latin typeface="Times New Roman" panose="02020603050405020304" pitchFamily="18" charset="0"/>
                          <a:ea typeface="Times New Roman" panose="02020603050405020304" pitchFamily="18" charset="0"/>
                        </a:rPr>
                        <a:t>есебі,</a:t>
                      </a:r>
                      <a:endParaRPr lang="ru-RU" sz="1100" dirty="0">
                        <a:effectLst/>
                        <a:latin typeface="Times New Roman" panose="02020603050405020304" pitchFamily="18" charset="0"/>
                        <a:ea typeface="Times New Roman" panose="02020603050405020304" pitchFamily="18" charset="0"/>
                      </a:endParaRPr>
                    </a:p>
                    <a:p>
                      <a:pPr algn="ctr">
                        <a:spcAft>
                          <a:spcPts val="0"/>
                        </a:spcAft>
                      </a:pPr>
                      <a:r>
                        <a:rPr lang="kk-KZ" sz="1100" dirty="0">
                          <a:effectLst/>
                          <a:latin typeface="Times New Roman" panose="02020603050405020304" pitchFamily="18" charset="0"/>
                          <a:ea typeface="Times New Roman" panose="02020603050405020304" pitchFamily="18" charset="0"/>
                        </a:rPr>
                        <a:t>сілтеме</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77002387"/>
                  </a:ext>
                </a:extLst>
              </a:tr>
              <a:tr h="194145">
                <a:tc>
                  <a:txBody>
                    <a:bodyPr/>
                    <a:lstStyle/>
                    <a:p>
                      <a:pPr algn="ctr">
                        <a:lnSpc>
                          <a:spcPct val="107000"/>
                        </a:lnSpc>
                        <a:spcAft>
                          <a:spcPts val="0"/>
                        </a:spcAft>
                      </a:pPr>
                      <a:r>
                        <a:rPr lang="kk-KZ" sz="1100" dirty="0">
                          <a:effectLst/>
                          <a:latin typeface="Calibri" panose="020F0502020204030204" pitchFamily="34" charset="0"/>
                          <a:ea typeface="Calibri" panose="020F0502020204030204" pitchFamily="34"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kk-KZ" sz="1100" kern="1200" dirty="0">
                          <a:solidFill>
                            <a:schemeClr val="tx1"/>
                          </a:solidFill>
                          <a:effectLst/>
                          <a:latin typeface="Times New Roman" panose="02020603050405020304" pitchFamily="18" charset="0"/>
                          <a:ea typeface="+mn-ea"/>
                          <a:cs typeface="Times New Roman" panose="02020603050405020304" pitchFamily="18" charset="0"/>
                        </a:rPr>
                        <a:t>Халықаралық ғылыми байланыстарды дамыту мен жол карталарын дайындау (В.Татищев атындағы Астрахань мемлекеттік университеті, Астрахань техникалық университеті, Перм мемлекеттік саяси – әлеуметтік мұрағатымен, Б.Б. Городовиков атындағы Қалмақ мемлекеттік университеті, Оңтүстік Орал мемлекеттік университетімен т.б.)</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2504" marR="425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kk-KZ" sz="1100">
                          <a:effectLst/>
                          <a:latin typeface="Times New Roman" panose="02020603050405020304" pitchFamily="18" charset="0"/>
                          <a:ea typeface="Times New Roman" panose="02020603050405020304" pitchFamily="18" charset="0"/>
                        </a:rPr>
                        <a:t>Жыл бойына </a:t>
                      </a:r>
                      <a:endParaRPr lang="ru-RU" sz="1100">
                        <a:effectLst/>
                        <a:latin typeface="Times New Roman" panose="02020603050405020304" pitchFamily="18" charset="0"/>
                        <a:ea typeface="Times New Roman" panose="02020603050405020304" pitchFamily="18" charset="0"/>
                      </a:endParaRPr>
                    </a:p>
                    <a:p>
                      <a:pPr algn="ctr">
                        <a:spcAft>
                          <a:spcPts val="0"/>
                        </a:spcAft>
                      </a:pPr>
                      <a:r>
                        <a:rPr lang="kk-KZ" sz="1100">
                          <a:effectLst/>
                          <a:latin typeface="Times New Roman" panose="02020603050405020304" pitchFamily="18" charset="0"/>
                          <a:ea typeface="Times New Roman" panose="02020603050405020304" pitchFamily="18" charset="0"/>
                        </a:rPr>
                        <a:t>2023 ж</a:t>
                      </a:r>
                      <a:endParaRPr lang="ru-RU"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indent="-1270" algn="ctr">
                        <a:spcAft>
                          <a:spcPts val="0"/>
                        </a:spcAft>
                      </a:pPr>
                      <a:r>
                        <a:rPr lang="ru-RU" sz="1100" dirty="0" err="1">
                          <a:solidFill>
                            <a:srgbClr val="000000"/>
                          </a:solidFill>
                          <a:effectLst/>
                          <a:latin typeface="Times New Roman" panose="02020603050405020304" pitchFamily="18" charset="0"/>
                          <a:ea typeface="Times New Roman" panose="02020603050405020304" pitchFamily="18" charset="0"/>
                        </a:rPr>
                        <a:t>Келісім</a:t>
                      </a:r>
                      <a:r>
                        <a:rPr lang="ru-RU" sz="1100" dirty="0">
                          <a:solidFill>
                            <a:srgbClr val="000000"/>
                          </a:solidFill>
                          <a:effectLst/>
                          <a:latin typeface="Times New Roman" panose="02020603050405020304" pitchFamily="18" charset="0"/>
                          <a:ea typeface="Times New Roman" panose="02020603050405020304" pitchFamily="18" charset="0"/>
                        </a:rPr>
                        <a:t> </a:t>
                      </a:r>
                      <a:r>
                        <a:rPr lang="ru-RU" sz="1100" dirty="0" err="1">
                          <a:solidFill>
                            <a:srgbClr val="000000"/>
                          </a:solidFill>
                          <a:effectLst/>
                          <a:latin typeface="Times New Roman" panose="02020603050405020304" pitchFamily="18" charset="0"/>
                          <a:ea typeface="Times New Roman" panose="02020603050405020304" pitchFamily="18" charset="0"/>
                        </a:rPr>
                        <a:t>шарт</a:t>
                      </a:r>
                      <a:r>
                        <a:rPr lang="ru-RU" sz="1100" dirty="0">
                          <a:solidFill>
                            <a:srgbClr val="000000"/>
                          </a:solidFill>
                          <a:effectLst/>
                          <a:latin typeface="Times New Roman" panose="02020603050405020304" pitchFamily="18" charset="0"/>
                          <a:ea typeface="Times New Roman" panose="02020603050405020304" pitchFamily="18" charset="0"/>
                        </a:rPr>
                        <a:t> -1</a:t>
                      </a:r>
                      <a:endParaRPr lang="ru-RU"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53822973"/>
                  </a:ext>
                </a:extLst>
              </a:tr>
            </a:tbl>
          </a:graphicData>
        </a:graphic>
      </p:graphicFrame>
      <p:sp>
        <p:nvSpPr>
          <p:cNvPr id="16" name="TextBox 15"/>
          <p:cNvSpPr txBox="1"/>
          <p:nvPr/>
        </p:nvSpPr>
        <p:spPr>
          <a:xfrm>
            <a:off x="1623790" y="1215432"/>
            <a:ext cx="3682418"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sz="1400" b="1" dirty="0">
                <a:latin typeface="Times New Roman" panose="02020603050405020304" pitchFamily="18" charset="0"/>
                <a:cs typeface="Times New Roman" panose="02020603050405020304" pitchFamily="18" charset="0"/>
              </a:rPr>
              <a:t>ҒЗИ ұйымдастырылған ғылыми шаралар </a:t>
            </a:r>
            <a:endParaRPr lang="en-US" sz="1400" dirty="0">
              <a:latin typeface="Times New Roman" panose="02020603050405020304" pitchFamily="18" charset="0"/>
              <a:cs typeface="Times New Roman" panose="02020603050405020304" pitchFamily="18" charset="0"/>
            </a:endParaRPr>
          </a:p>
        </p:txBody>
      </p:sp>
      <p:sp>
        <p:nvSpPr>
          <p:cNvPr id="17" name="Стрелка вниз 16"/>
          <p:cNvSpPr/>
          <p:nvPr/>
        </p:nvSpPr>
        <p:spPr>
          <a:xfrm>
            <a:off x="3276553" y="1572126"/>
            <a:ext cx="376893" cy="245001"/>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5638" y="1866044"/>
            <a:ext cx="1970605" cy="2528273"/>
          </a:xfrm>
          <a:prstGeom prst="rect">
            <a:avLst/>
          </a:prstGeom>
        </p:spPr>
      </p:pic>
    </p:spTree>
    <p:extLst>
      <p:ext uri="{BB962C8B-B14F-4D97-AF65-F5344CB8AC3E}">
        <p14:creationId xmlns:p14="http://schemas.microsoft.com/office/powerpoint/2010/main" val="177895764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5191</TotalTime>
  <Words>1947</Words>
  <Application>Microsoft Office PowerPoint</Application>
  <PresentationFormat>Широкоэкранный</PresentationFormat>
  <Paragraphs>458</Paragraphs>
  <Slides>20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20</vt:i4>
      </vt:variant>
    </vt:vector>
  </HeadingPairs>
  <TitlesOfParts>
    <vt:vector size="29" baseType="lpstr">
      <vt:lpstr>Arial</vt:lpstr>
      <vt:lpstr>Calibri</vt:lpstr>
      <vt:lpstr>Cambria</vt:lpstr>
      <vt:lpstr>CodecPro-ExtraBold</vt:lpstr>
      <vt:lpstr>Segoe UI Symbol</vt:lpstr>
      <vt:lpstr>Times New Roman</vt:lpstr>
      <vt:lpstr>Trebuchet MS</vt:lpstr>
      <vt:lpstr>Wingdings 3</vt:lpstr>
      <vt:lpstr>Аспект</vt:lpstr>
      <vt:lpstr>Презентация PowerPoint</vt:lpstr>
      <vt:lpstr>Презентация PowerPoint</vt:lpstr>
      <vt:lpstr>исследователь</vt:lpstr>
      <vt:lpstr>Презентация PowerPoint</vt:lpstr>
      <vt:lpstr>Проект коммерциализации</vt:lpstr>
      <vt:lpstr>Презентация PowerPoint</vt:lpstr>
      <vt:lpstr>Презентация PowerPoint</vt:lpstr>
      <vt:lpstr>Презентация PowerPoint</vt:lpstr>
      <vt:lpstr>Презентация PowerPoint</vt:lpstr>
      <vt:lpstr>Экология, био- және нанотехнология» ғылыми-зерттеу институты </vt:lpstr>
      <vt:lpstr>Презентация PowerPoint</vt:lpstr>
      <vt:lpstr>«Физика, математика және цифрлықлар технология» ғылыми-зерттеу институты</vt:lpstr>
      <vt:lpstr> </vt:lpstr>
      <vt:lpstr>Презентация PowerPoint</vt:lpstr>
      <vt:lpstr>Презентация PowerPoint</vt:lpstr>
      <vt:lpstr>Презентация PowerPoint</vt:lpstr>
      <vt:lpstr>Презентация PowerPoint</vt:lpstr>
      <vt:lpstr>Алдағы жоспарлар:</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Karakat Zhanabaikyzy</cp:lastModifiedBy>
  <cp:revision>298</cp:revision>
  <dcterms:created xsi:type="dcterms:W3CDTF">2021-10-15T04:05:55Z</dcterms:created>
  <dcterms:modified xsi:type="dcterms:W3CDTF">2024-02-01T05:18:22Z</dcterms:modified>
</cp:coreProperties>
</file>